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Lst>
  <p:sldSz cx="15113000" cy="21374100"/>
  <p:notesSz cx="6858000" cy="9144000"/>
  <p:embeddedFontLst>
    <p:embeddedFont>
      <p:font typeface="Montserrat" panose="02000505000000020004" pitchFamily="2" charset="0"/>
      <p:regular r:id="rId3"/>
    </p:embeddedFont>
    <p:embeddedFont>
      <p:font typeface="Montserrat Bold" panose="020B0604020202020204" charset="0"/>
      <p:regular r:id="rId4"/>
    </p:embeddedFont>
    <p:embeddedFont>
      <p:font typeface="Poppins Bold" panose="020B0604020202020204" charset="0"/>
      <p:regular r:id="rId5"/>
    </p:embeddedFont>
    <p:embeddedFont>
      <p:font typeface="Poppins Medium" panose="00000600000000000000" pitchFamily="50" charset="0"/>
      <p:regular r:id="rId6"/>
    </p:embeddedFont>
    <p:embeddedFont>
      <p:font typeface="Poppins Semi-Bold" panose="020B0604020202020204" charset="0"/>
      <p:regular r:id="rId7"/>
    </p:embeddedFont>
    <p:embeddedFont>
      <p:font typeface="Staatliches" pitchFamily="2" charset="0"/>
      <p:regular r:id="rId8"/>
    </p:embeddedFont>
    <p:embeddedFont>
      <p:font typeface="Telegraf" panose="020B0604020202020204" charset="0"/>
      <p:regular r:id="rId9"/>
    </p:embeddedFont>
    <p:embeddedFont>
      <p:font typeface="Telegraf Bold" panose="020B0604020202020204" charset="0"/>
      <p:regular r:id="rId10"/>
    </p:embeddedFont>
    <p:embeddedFont>
      <p:font typeface="Yasmin Bold" panose="020B0604020202020204" charset="-78"/>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D45"/>
    <a:srgbClr val="D6E7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0" d="100"/>
          <a:sy n="70" d="100"/>
        </p:scale>
        <p:origin x="48" y="-6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hade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BFE-4D0E-8434-CE5968C393E4}"/>
            </c:ext>
          </c:extLst>
        </c:ser>
        <c:ser>
          <c:idx val="1"/>
          <c:order val="1"/>
          <c:tx>
            <c:strRef>
              <c:f>Sheet1!$C$1</c:f>
              <c:strCache>
                <c:ptCount val="1"/>
                <c:pt idx="0">
                  <c:v>Series 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BFE-4D0E-8434-CE5968C393E4}"/>
            </c:ext>
          </c:extLst>
        </c:ser>
        <c:ser>
          <c:idx val="2"/>
          <c:order val="2"/>
          <c:tx>
            <c:strRef>
              <c:f>Sheet1!$D$1</c:f>
              <c:strCache>
                <c:ptCount val="1"/>
                <c:pt idx="0">
                  <c:v>Series 3</c:v>
                </c:pt>
              </c:strCache>
            </c:strRef>
          </c:tx>
          <c:spPr>
            <a:solidFill>
              <a:schemeClr val="accent3">
                <a:tint val="6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BFE-4D0E-8434-CE5968C393E4}"/>
            </c:ext>
          </c:extLst>
        </c:ser>
        <c:dLbls>
          <c:showLegendKey val="0"/>
          <c:showVal val="0"/>
          <c:showCatName val="0"/>
          <c:showSerName val="0"/>
          <c:showPercent val="0"/>
          <c:showBubbleSize val="0"/>
        </c:dLbls>
        <c:gapWidth val="219"/>
        <c:overlap val="-27"/>
        <c:axId val="1298008224"/>
        <c:axId val="1298006304"/>
      </c:barChart>
      <c:catAx>
        <c:axId val="129800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8006304"/>
        <c:crosses val="autoZero"/>
        <c:auto val="1"/>
        <c:lblAlgn val="ctr"/>
        <c:lblOffset val="100"/>
        <c:noMultiLvlLbl val="0"/>
      </c:catAx>
      <c:valAx>
        <c:axId val="129800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9800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F297E-2AF1-1B4D-65D7-8D3D0BABDC6D}"/>
            </a:ext>
          </a:extLst>
        </p:cNvPr>
        <p:cNvGrpSpPr/>
        <p:nvPr/>
      </p:nvGrpSpPr>
      <p:grpSpPr>
        <a:xfrm>
          <a:off x="0" y="0"/>
          <a:ext cx="0" cy="0"/>
          <a:chOff x="0" y="0"/>
          <a:chExt cx="0" cy="0"/>
        </a:xfrm>
      </p:grpSpPr>
      <p:sp>
        <p:nvSpPr>
          <p:cNvPr id="34" name="TextBox 34">
            <a:extLst>
              <a:ext uri="{FF2B5EF4-FFF2-40B4-BE49-F238E27FC236}">
                <a16:creationId xmlns:a16="http://schemas.microsoft.com/office/drawing/2014/main" id="{590D2069-A68C-21C0-B114-4D85F791662C}"/>
              </a:ext>
            </a:extLst>
          </p:cNvPr>
          <p:cNvSpPr txBox="1"/>
          <p:nvPr/>
        </p:nvSpPr>
        <p:spPr>
          <a:xfrm rot="-5400000">
            <a:off x="6814905" y="12186886"/>
            <a:ext cx="16117637" cy="1151890"/>
          </a:xfrm>
          <a:prstGeom prst="rect">
            <a:avLst/>
          </a:prstGeom>
        </p:spPr>
        <p:txBody>
          <a:bodyPr wrap="square" lIns="0" tIns="0" rIns="0" bIns="0" rtlCol="0" anchor="t">
            <a:spAutoFit/>
          </a:bodyPr>
          <a:lstStyle/>
          <a:p>
            <a:pPr algn="l">
              <a:lnSpc>
                <a:spcPts val="8959"/>
              </a:lnSpc>
            </a:pPr>
            <a:r>
              <a:rPr lang="en-US" sz="6100" b="1" dirty="0">
                <a:solidFill>
                  <a:srgbClr val="65AE45">
                    <a:alpha val="33725"/>
                  </a:srgbClr>
                </a:solidFill>
                <a:latin typeface="Poppins Medium"/>
                <a:ea typeface="Poppins Medium"/>
                <a:cs typeface="Poppins Medium"/>
                <a:sym typeface="Poppins Medium"/>
              </a:rPr>
              <a:t>SUSTAINABILITY &amp; BUILT ENVIRONMENT</a:t>
            </a:r>
          </a:p>
        </p:txBody>
      </p:sp>
      <p:grpSp>
        <p:nvGrpSpPr>
          <p:cNvPr id="70" name="Group 70">
            <a:extLst>
              <a:ext uri="{FF2B5EF4-FFF2-40B4-BE49-F238E27FC236}">
                <a16:creationId xmlns:a16="http://schemas.microsoft.com/office/drawing/2014/main" id="{0C694CF0-1F3F-708D-20B3-5D095F766719}"/>
              </a:ext>
            </a:extLst>
          </p:cNvPr>
          <p:cNvGrpSpPr/>
          <p:nvPr/>
        </p:nvGrpSpPr>
        <p:grpSpPr>
          <a:xfrm rot="-5400000">
            <a:off x="6748615" y="13373995"/>
            <a:ext cx="15544575" cy="72000"/>
            <a:chOff x="0" y="0"/>
            <a:chExt cx="44949807" cy="208200"/>
          </a:xfrm>
        </p:grpSpPr>
        <p:sp>
          <p:nvSpPr>
            <p:cNvPr id="71" name="Freeform 71">
              <a:extLst>
                <a:ext uri="{FF2B5EF4-FFF2-40B4-BE49-F238E27FC236}">
                  <a16:creationId xmlns:a16="http://schemas.microsoft.com/office/drawing/2014/main" id="{FE65A2A7-A0F6-2359-4325-6D7EB6796A76}"/>
                </a:ext>
              </a:extLst>
            </p:cNvPr>
            <p:cNvSpPr/>
            <p:nvPr/>
          </p:nvSpPr>
          <p:spPr>
            <a:xfrm>
              <a:off x="0" y="0"/>
              <a:ext cx="44949808" cy="208222"/>
            </a:xfrm>
            <a:custGeom>
              <a:avLst/>
              <a:gdLst/>
              <a:ahLst/>
              <a:cxnLst/>
              <a:rect l="l" t="t" r="r" b="b"/>
              <a:pathLst>
                <a:path w="44949808" h="208222">
                  <a:moveTo>
                    <a:pt x="9751" y="0"/>
                  </a:moveTo>
                  <a:lnTo>
                    <a:pt x="44940057" y="125129"/>
                  </a:lnTo>
                  <a:cubicBezTo>
                    <a:pt x="44945418" y="125129"/>
                    <a:pt x="44949808" y="143836"/>
                    <a:pt x="44949808" y="166700"/>
                  </a:cubicBezTo>
                  <a:cubicBezTo>
                    <a:pt x="44949808" y="189564"/>
                    <a:pt x="44945418" y="208222"/>
                    <a:pt x="44940057" y="208222"/>
                  </a:cubicBezTo>
                  <a:lnTo>
                    <a:pt x="9751" y="83142"/>
                  </a:lnTo>
                  <a:cubicBezTo>
                    <a:pt x="4388" y="83142"/>
                    <a:pt x="0" y="64435"/>
                    <a:pt x="0" y="41571"/>
                  </a:cubicBezTo>
                  <a:cubicBezTo>
                    <a:pt x="0" y="18707"/>
                    <a:pt x="4388" y="0"/>
                    <a:pt x="9751" y="0"/>
                  </a:cubicBezTo>
                  <a:close/>
                </a:path>
              </a:pathLst>
            </a:custGeom>
            <a:solidFill>
              <a:srgbClr val="65AE45">
                <a:alpha val="32941"/>
              </a:srgbClr>
            </a:solidFill>
          </p:spPr>
          <p:txBody>
            <a:bodyPr/>
            <a:lstStyle/>
            <a:p>
              <a:endParaRPr lang="en-GB"/>
            </a:p>
          </p:txBody>
        </p:sp>
      </p:grpSp>
      <p:grpSp>
        <p:nvGrpSpPr>
          <p:cNvPr id="2" name="Group 2">
            <a:extLst>
              <a:ext uri="{FF2B5EF4-FFF2-40B4-BE49-F238E27FC236}">
                <a16:creationId xmlns:a16="http://schemas.microsoft.com/office/drawing/2014/main" id="{E61FE685-157D-F8F2-938F-E2AEE057DADA}"/>
              </a:ext>
            </a:extLst>
          </p:cNvPr>
          <p:cNvGrpSpPr>
            <a:grpSpLocks noChangeAspect="1"/>
          </p:cNvGrpSpPr>
          <p:nvPr/>
        </p:nvGrpSpPr>
        <p:grpSpPr>
          <a:xfrm>
            <a:off x="2999325" y="-327421"/>
            <a:ext cx="3143673" cy="2521876"/>
            <a:chOff x="0" y="0"/>
            <a:chExt cx="7734808" cy="6204915"/>
          </a:xfrm>
        </p:grpSpPr>
        <p:sp>
          <p:nvSpPr>
            <p:cNvPr id="3" name="Freeform 3">
              <a:extLst>
                <a:ext uri="{FF2B5EF4-FFF2-40B4-BE49-F238E27FC236}">
                  <a16:creationId xmlns:a16="http://schemas.microsoft.com/office/drawing/2014/main" id="{18061406-4C82-AC3E-AAF7-0DA63A6DC1F4}"/>
                </a:ext>
              </a:extLst>
            </p:cNvPr>
            <p:cNvSpPr/>
            <p:nvPr/>
          </p:nvSpPr>
          <p:spPr>
            <a:xfrm flipH="1">
              <a:off x="0" y="0"/>
              <a:ext cx="7734808" cy="6204966"/>
            </a:xfrm>
            <a:custGeom>
              <a:avLst/>
              <a:gdLst/>
              <a:ahLst/>
              <a:cxnLst/>
              <a:rect l="l" t="t" r="r" b="b"/>
              <a:pathLst>
                <a:path w="7734808" h="6204966">
                  <a:moveTo>
                    <a:pt x="4749165" y="0"/>
                  </a:moveTo>
                  <a:lnTo>
                    <a:pt x="7734808" y="3336671"/>
                  </a:lnTo>
                  <a:lnTo>
                    <a:pt x="5426202" y="6204966"/>
                  </a:lnTo>
                  <a:lnTo>
                    <a:pt x="0" y="0"/>
                  </a:lnTo>
                  <a:close/>
                </a:path>
              </a:pathLst>
            </a:custGeom>
            <a:blipFill>
              <a:blip r:embed="rId2"/>
              <a:stretch>
                <a:fillRect l="-21527" t="-77209" r="-67501"/>
              </a:stretch>
            </a:blipFill>
          </p:spPr>
          <p:txBody>
            <a:bodyPr/>
            <a:lstStyle/>
            <a:p>
              <a:endParaRPr lang="en-GB"/>
            </a:p>
          </p:txBody>
        </p:sp>
      </p:grpSp>
      <p:grpSp>
        <p:nvGrpSpPr>
          <p:cNvPr id="4" name="Group 4">
            <a:extLst>
              <a:ext uri="{FF2B5EF4-FFF2-40B4-BE49-F238E27FC236}">
                <a16:creationId xmlns:a16="http://schemas.microsoft.com/office/drawing/2014/main" id="{5ACAF7D5-35F4-411A-B8E5-736ABF1B9AC3}"/>
              </a:ext>
            </a:extLst>
          </p:cNvPr>
          <p:cNvGrpSpPr>
            <a:grpSpLocks noChangeAspect="1"/>
          </p:cNvGrpSpPr>
          <p:nvPr/>
        </p:nvGrpSpPr>
        <p:grpSpPr>
          <a:xfrm>
            <a:off x="2578367" y="1539838"/>
            <a:ext cx="2290525" cy="1795489"/>
            <a:chOff x="0" y="0"/>
            <a:chExt cx="6422758" cy="5034648"/>
          </a:xfrm>
        </p:grpSpPr>
        <p:sp>
          <p:nvSpPr>
            <p:cNvPr id="5" name="Freeform 5">
              <a:extLst>
                <a:ext uri="{FF2B5EF4-FFF2-40B4-BE49-F238E27FC236}">
                  <a16:creationId xmlns:a16="http://schemas.microsoft.com/office/drawing/2014/main" id="{01A0F641-1A27-6115-DBE9-6B918680F059}"/>
                </a:ext>
              </a:extLst>
            </p:cNvPr>
            <p:cNvSpPr/>
            <p:nvPr/>
          </p:nvSpPr>
          <p:spPr>
            <a:xfrm>
              <a:off x="540766" y="239141"/>
              <a:ext cx="5818505" cy="4732020"/>
            </a:xfrm>
            <a:custGeom>
              <a:avLst/>
              <a:gdLst/>
              <a:ahLst/>
              <a:cxnLst/>
              <a:rect l="l" t="t" r="r" b="b"/>
              <a:pathLst>
                <a:path w="5818505" h="4732020">
                  <a:moveTo>
                    <a:pt x="0" y="2255647"/>
                  </a:moveTo>
                  <a:lnTo>
                    <a:pt x="2009902" y="0"/>
                  </a:lnTo>
                  <a:lnTo>
                    <a:pt x="5818505" y="4732020"/>
                  </a:lnTo>
                  <a:lnTo>
                    <a:pt x="2071624" y="4732020"/>
                  </a:lnTo>
                  <a:close/>
                </a:path>
              </a:pathLst>
            </a:custGeom>
            <a:solidFill>
              <a:srgbClr val="63AD45"/>
            </a:solidFill>
          </p:spPr>
          <p:txBody>
            <a:bodyPr/>
            <a:lstStyle/>
            <a:p>
              <a:endParaRPr lang="en-GB"/>
            </a:p>
          </p:txBody>
        </p:sp>
        <p:sp>
          <p:nvSpPr>
            <p:cNvPr id="6" name="Freeform 6">
              <a:extLst>
                <a:ext uri="{FF2B5EF4-FFF2-40B4-BE49-F238E27FC236}">
                  <a16:creationId xmlns:a16="http://schemas.microsoft.com/office/drawing/2014/main" id="{1822ACCC-E75B-3E37-F704-648A907CC2F6}"/>
                </a:ext>
              </a:extLst>
            </p:cNvPr>
            <p:cNvSpPr/>
            <p:nvPr/>
          </p:nvSpPr>
          <p:spPr>
            <a:xfrm>
              <a:off x="63500" y="63500"/>
              <a:ext cx="845947" cy="1051052"/>
            </a:xfrm>
            <a:custGeom>
              <a:avLst/>
              <a:gdLst/>
              <a:ahLst/>
              <a:cxnLst/>
              <a:rect l="l" t="t" r="r" b="b"/>
              <a:pathLst>
                <a:path w="845947" h="1051052">
                  <a:moveTo>
                    <a:pt x="461391" y="0"/>
                  </a:moveTo>
                  <a:lnTo>
                    <a:pt x="0" y="517779"/>
                  </a:lnTo>
                  <a:lnTo>
                    <a:pt x="446024" y="1051052"/>
                  </a:lnTo>
                  <a:lnTo>
                    <a:pt x="845947" y="1051052"/>
                  </a:lnTo>
                  <a:lnTo>
                    <a:pt x="404876" y="502920"/>
                  </a:lnTo>
                  <a:lnTo>
                    <a:pt x="840740" y="0"/>
                  </a:lnTo>
                  <a:close/>
                </a:path>
              </a:pathLst>
            </a:custGeom>
            <a:solidFill>
              <a:srgbClr val="63AD45"/>
            </a:solidFill>
          </p:spPr>
          <p:txBody>
            <a:bodyPr/>
            <a:lstStyle/>
            <a:p>
              <a:endParaRPr lang="en-GB"/>
            </a:p>
          </p:txBody>
        </p:sp>
        <p:sp>
          <p:nvSpPr>
            <p:cNvPr id="7" name="Freeform 7">
              <a:extLst>
                <a:ext uri="{FF2B5EF4-FFF2-40B4-BE49-F238E27FC236}">
                  <a16:creationId xmlns:a16="http://schemas.microsoft.com/office/drawing/2014/main" id="{5FBB0035-8282-C061-6771-820FAB0471C7}"/>
                </a:ext>
              </a:extLst>
            </p:cNvPr>
            <p:cNvSpPr/>
            <p:nvPr/>
          </p:nvSpPr>
          <p:spPr>
            <a:xfrm>
              <a:off x="315214" y="3661029"/>
              <a:ext cx="342519" cy="425704"/>
            </a:xfrm>
            <a:custGeom>
              <a:avLst/>
              <a:gdLst/>
              <a:ahLst/>
              <a:cxnLst/>
              <a:rect l="l" t="t" r="r" b="b"/>
              <a:pathLst>
                <a:path w="342519" h="425704">
                  <a:moveTo>
                    <a:pt x="186817" y="0"/>
                  </a:moveTo>
                  <a:lnTo>
                    <a:pt x="0" y="209677"/>
                  </a:lnTo>
                  <a:lnTo>
                    <a:pt x="180594" y="425704"/>
                  </a:lnTo>
                  <a:lnTo>
                    <a:pt x="342519" y="425704"/>
                  </a:lnTo>
                  <a:lnTo>
                    <a:pt x="163957" y="203708"/>
                  </a:lnTo>
                  <a:lnTo>
                    <a:pt x="340487" y="0"/>
                  </a:lnTo>
                  <a:close/>
                </a:path>
              </a:pathLst>
            </a:custGeom>
            <a:solidFill>
              <a:srgbClr val="63AD45"/>
            </a:solidFill>
          </p:spPr>
          <p:txBody>
            <a:bodyPr/>
            <a:lstStyle/>
            <a:p>
              <a:endParaRPr lang="en-GB"/>
            </a:p>
          </p:txBody>
        </p:sp>
      </p:grpSp>
      <p:grpSp>
        <p:nvGrpSpPr>
          <p:cNvPr id="8" name="Group 8">
            <a:extLst>
              <a:ext uri="{FF2B5EF4-FFF2-40B4-BE49-F238E27FC236}">
                <a16:creationId xmlns:a16="http://schemas.microsoft.com/office/drawing/2014/main" id="{9FCA0521-EDF8-1124-93A3-5A6562016C19}"/>
              </a:ext>
            </a:extLst>
          </p:cNvPr>
          <p:cNvGrpSpPr>
            <a:grpSpLocks noChangeAspect="1"/>
          </p:cNvGrpSpPr>
          <p:nvPr/>
        </p:nvGrpSpPr>
        <p:grpSpPr>
          <a:xfrm>
            <a:off x="2079679" y="933517"/>
            <a:ext cx="2317202" cy="1816401"/>
            <a:chOff x="0" y="0"/>
            <a:chExt cx="6422758" cy="5034648"/>
          </a:xfrm>
        </p:grpSpPr>
        <p:sp>
          <p:nvSpPr>
            <p:cNvPr id="9" name="Freeform 9">
              <a:extLst>
                <a:ext uri="{FF2B5EF4-FFF2-40B4-BE49-F238E27FC236}">
                  <a16:creationId xmlns:a16="http://schemas.microsoft.com/office/drawing/2014/main" id="{FE90D24A-546D-D62F-297D-DEF29842A1BC}"/>
                </a:ext>
              </a:extLst>
            </p:cNvPr>
            <p:cNvSpPr/>
            <p:nvPr/>
          </p:nvSpPr>
          <p:spPr>
            <a:xfrm>
              <a:off x="540766" y="239141"/>
              <a:ext cx="5818505" cy="4732020"/>
            </a:xfrm>
            <a:custGeom>
              <a:avLst/>
              <a:gdLst/>
              <a:ahLst/>
              <a:cxnLst/>
              <a:rect l="l" t="t" r="r" b="b"/>
              <a:pathLst>
                <a:path w="5818505" h="4732020">
                  <a:moveTo>
                    <a:pt x="0" y="2255647"/>
                  </a:moveTo>
                  <a:lnTo>
                    <a:pt x="2009902" y="0"/>
                  </a:lnTo>
                  <a:lnTo>
                    <a:pt x="5818505" y="4732020"/>
                  </a:lnTo>
                  <a:lnTo>
                    <a:pt x="2071624" y="4732020"/>
                  </a:lnTo>
                  <a:close/>
                </a:path>
              </a:pathLst>
            </a:custGeom>
            <a:solidFill>
              <a:srgbClr val="63AD45"/>
            </a:solidFill>
          </p:spPr>
          <p:txBody>
            <a:bodyPr/>
            <a:lstStyle/>
            <a:p>
              <a:endParaRPr lang="en-GB"/>
            </a:p>
          </p:txBody>
        </p:sp>
        <p:sp>
          <p:nvSpPr>
            <p:cNvPr id="10" name="Freeform 10">
              <a:extLst>
                <a:ext uri="{FF2B5EF4-FFF2-40B4-BE49-F238E27FC236}">
                  <a16:creationId xmlns:a16="http://schemas.microsoft.com/office/drawing/2014/main" id="{CC9DF3EA-254E-881F-29F1-C84583CE9C4F}"/>
                </a:ext>
              </a:extLst>
            </p:cNvPr>
            <p:cNvSpPr/>
            <p:nvPr/>
          </p:nvSpPr>
          <p:spPr>
            <a:xfrm>
              <a:off x="63500" y="63500"/>
              <a:ext cx="845947" cy="1051052"/>
            </a:xfrm>
            <a:custGeom>
              <a:avLst/>
              <a:gdLst/>
              <a:ahLst/>
              <a:cxnLst/>
              <a:rect l="l" t="t" r="r" b="b"/>
              <a:pathLst>
                <a:path w="845947" h="1051052">
                  <a:moveTo>
                    <a:pt x="461391" y="0"/>
                  </a:moveTo>
                  <a:lnTo>
                    <a:pt x="0" y="517779"/>
                  </a:lnTo>
                  <a:lnTo>
                    <a:pt x="446024" y="1051052"/>
                  </a:lnTo>
                  <a:lnTo>
                    <a:pt x="845947" y="1051052"/>
                  </a:lnTo>
                  <a:lnTo>
                    <a:pt x="404876" y="502920"/>
                  </a:lnTo>
                  <a:lnTo>
                    <a:pt x="840740" y="0"/>
                  </a:lnTo>
                  <a:close/>
                </a:path>
              </a:pathLst>
            </a:custGeom>
            <a:solidFill>
              <a:srgbClr val="323E48"/>
            </a:solidFill>
          </p:spPr>
          <p:txBody>
            <a:bodyPr/>
            <a:lstStyle/>
            <a:p>
              <a:endParaRPr lang="en-GB"/>
            </a:p>
          </p:txBody>
        </p:sp>
        <p:sp>
          <p:nvSpPr>
            <p:cNvPr id="11" name="Freeform 11">
              <a:extLst>
                <a:ext uri="{FF2B5EF4-FFF2-40B4-BE49-F238E27FC236}">
                  <a16:creationId xmlns:a16="http://schemas.microsoft.com/office/drawing/2014/main" id="{EDF555C7-245E-5F80-8C98-FA4FE83BE852}"/>
                </a:ext>
              </a:extLst>
            </p:cNvPr>
            <p:cNvSpPr/>
            <p:nvPr/>
          </p:nvSpPr>
          <p:spPr>
            <a:xfrm>
              <a:off x="315214" y="3661029"/>
              <a:ext cx="342519" cy="425704"/>
            </a:xfrm>
            <a:custGeom>
              <a:avLst/>
              <a:gdLst/>
              <a:ahLst/>
              <a:cxnLst/>
              <a:rect l="l" t="t" r="r" b="b"/>
              <a:pathLst>
                <a:path w="342519" h="425704">
                  <a:moveTo>
                    <a:pt x="186817" y="0"/>
                  </a:moveTo>
                  <a:lnTo>
                    <a:pt x="0" y="209677"/>
                  </a:lnTo>
                  <a:lnTo>
                    <a:pt x="180594" y="425704"/>
                  </a:lnTo>
                  <a:lnTo>
                    <a:pt x="342519" y="425704"/>
                  </a:lnTo>
                  <a:lnTo>
                    <a:pt x="163957" y="203708"/>
                  </a:lnTo>
                  <a:lnTo>
                    <a:pt x="340487" y="0"/>
                  </a:lnTo>
                  <a:close/>
                </a:path>
              </a:pathLst>
            </a:custGeom>
            <a:solidFill>
              <a:srgbClr val="63AD45"/>
            </a:solidFill>
          </p:spPr>
          <p:txBody>
            <a:bodyPr/>
            <a:lstStyle/>
            <a:p>
              <a:endParaRPr lang="en-GB"/>
            </a:p>
          </p:txBody>
        </p:sp>
      </p:grpSp>
      <p:grpSp>
        <p:nvGrpSpPr>
          <p:cNvPr id="12" name="Group 12">
            <a:extLst>
              <a:ext uri="{FF2B5EF4-FFF2-40B4-BE49-F238E27FC236}">
                <a16:creationId xmlns:a16="http://schemas.microsoft.com/office/drawing/2014/main" id="{FE4225B2-839F-4D04-3292-65A94AA52CAE}"/>
              </a:ext>
            </a:extLst>
          </p:cNvPr>
          <p:cNvGrpSpPr/>
          <p:nvPr/>
        </p:nvGrpSpPr>
        <p:grpSpPr>
          <a:xfrm>
            <a:off x="0" y="3237085"/>
            <a:ext cx="15120000" cy="159175"/>
            <a:chOff x="0" y="0"/>
            <a:chExt cx="10183890" cy="107211"/>
          </a:xfrm>
        </p:grpSpPr>
        <p:sp>
          <p:nvSpPr>
            <p:cNvPr id="13" name="Freeform 13">
              <a:extLst>
                <a:ext uri="{FF2B5EF4-FFF2-40B4-BE49-F238E27FC236}">
                  <a16:creationId xmlns:a16="http://schemas.microsoft.com/office/drawing/2014/main" id="{CF1A14E8-0E73-E4CF-3CBB-62961905A12B}"/>
                </a:ext>
              </a:extLst>
            </p:cNvPr>
            <p:cNvSpPr/>
            <p:nvPr/>
          </p:nvSpPr>
          <p:spPr>
            <a:xfrm>
              <a:off x="0" y="0"/>
              <a:ext cx="10183890" cy="107210"/>
            </a:xfrm>
            <a:custGeom>
              <a:avLst/>
              <a:gdLst/>
              <a:ahLst/>
              <a:cxnLst/>
              <a:rect l="l" t="t" r="r" b="b"/>
              <a:pathLst>
                <a:path w="10183890" h="107210">
                  <a:moveTo>
                    <a:pt x="0" y="0"/>
                  </a:moveTo>
                  <a:lnTo>
                    <a:pt x="10183890" y="0"/>
                  </a:lnTo>
                  <a:lnTo>
                    <a:pt x="10183890" y="107210"/>
                  </a:lnTo>
                  <a:lnTo>
                    <a:pt x="0" y="107210"/>
                  </a:lnTo>
                  <a:close/>
                </a:path>
              </a:pathLst>
            </a:custGeom>
            <a:solidFill>
              <a:srgbClr val="323E48"/>
            </a:solidFill>
          </p:spPr>
          <p:txBody>
            <a:bodyPr/>
            <a:lstStyle/>
            <a:p>
              <a:endParaRPr lang="en-GB"/>
            </a:p>
          </p:txBody>
        </p:sp>
        <p:sp>
          <p:nvSpPr>
            <p:cNvPr id="14" name="TextBox 14">
              <a:extLst>
                <a:ext uri="{FF2B5EF4-FFF2-40B4-BE49-F238E27FC236}">
                  <a16:creationId xmlns:a16="http://schemas.microsoft.com/office/drawing/2014/main" id="{0798A3B1-9279-450F-778E-84E768ADD3F5}"/>
                </a:ext>
              </a:extLst>
            </p:cNvPr>
            <p:cNvSpPr txBox="1"/>
            <p:nvPr/>
          </p:nvSpPr>
          <p:spPr>
            <a:xfrm>
              <a:off x="0" y="-9525"/>
              <a:ext cx="10183890" cy="116736"/>
            </a:xfrm>
            <a:prstGeom prst="rect">
              <a:avLst/>
            </a:prstGeom>
          </p:spPr>
          <p:txBody>
            <a:bodyPr lIns="28575" tIns="28575" rIns="28575" bIns="28575" rtlCol="0" anchor="ctr"/>
            <a:lstStyle/>
            <a:p>
              <a:pPr algn="ctr">
                <a:lnSpc>
                  <a:spcPts val="1181"/>
                </a:lnSpc>
              </a:pPr>
              <a:endParaRPr/>
            </a:p>
          </p:txBody>
        </p:sp>
      </p:grpSp>
      <p:grpSp>
        <p:nvGrpSpPr>
          <p:cNvPr id="15" name="Group 15">
            <a:extLst>
              <a:ext uri="{FF2B5EF4-FFF2-40B4-BE49-F238E27FC236}">
                <a16:creationId xmlns:a16="http://schemas.microsoft.com/office/drawing/2014/main" id="{8F9BAE50-138C-AFB6-D0D9-CA572BC0ABFC}"/>
              </a:ext>
            </a:extLst>
          </p:cNvPr>
          <p:cNvGrpSpPr/>
          <p:nvPr/>
        </p:nvGrpSpPr>
        <p:grpSpPr>
          <a:xfrm>
            <a:off x="347128" y="1413167"/>
            <a:ext cx="1548011" cy="1779070"/>
            <a:chOff x="0" y="0"/>
            <a:chExt cx="1644074" cy="2372093"/>
          </a:xfrm>
        </p:grpSpPr>
        <p:grpSp>
          <p:nvGrpSpPr>
            <p:cNvPr id="16" name="Group 16">
              <a:extLst>
                <a:ext uri="{FF2B5EF4-FFF2-40B4-BE49-F238E27FC236}">
                  <a16:creationId xmlns:a16="http://schemas.microsoft.com/office/drawing/2014/main" id="{E1D9285E-CDDB-3609-E07B-5E4EEC911AD0}"/>
                </a:ext>
              </a:extLst>
            </p:cNvPr>
            <p:cNvGrpSpPr>
              <a:grpSpLocks noChangeAspect="1"/>
            </p:cNvGrpSpPr>
            <p:nvPr/>
          </p:nvGrpSpPr>
          <p:grpSpPr>
            <a:xfrm>
              <a:off x="0" y="0"/>
              <a:ext cx="439629" cy="546205"/>
              <a:chOff x="0" y="0"/>
              <a:chExt cx="515137" cy="640029"/>
            </a:xfrm>
          </p:grpSpPr>
          <p:sp>
            <p:nvSpPr>
              <p:cNvPr id="17" name="Freeform 17">
                <a:extLst>
                  <a:ext uri="{FF2B5EF4-FFF2-40B4-BE49-F238E27FC236}">
                    <a16:creationId xmlns:a16="http://schemas.microsoft.com/office/drawing/2014/main" id="{0AE5296D-84F0-23B9-D9D4-8581EF1990D0}"/>
                  </a:ext>
                </a:extLst>
              </p:cNvPr>
              <p:cNvSpPr/>
              <p:nvPr/>
            </p:nvSpPr>
            <p:spPr>
              <a:xfrm>
                <a:off x="0" y="0"/>
                <a:ext cx="515112" cy="640080"/>
              </a:xfrm>
              <a:custGeom>
                <a:avLst/>
                <a:gdLst/>
                <a:ahLst/>
                <a:cxnLst/>
                <a:rect l="l" t="t" r="r" b="b"/>
                <a:pathLst>
                  <a:path w="515112" h="640080">
                    <a:moveTo>
                      <a:pt x="280924" y="0"/>
                    </a:moveTo>
                    <a:lnTo>
                      <a:pt x="0" y="315341"/>
                    </a:lnTo>
                    <a:lnTo>
                      <a:pt x="0" y="315341"/>
                    </a:lnTo>
                    <a:lnTo>
                      <a:pt x="271653" y="640080"/>
                    </a:lnTo>
                    <a:lnTo>
                      <a:pt x="515112" y="640080"/>
                    </a:lnTo>
                    <a:lnTo>
                      <a:pt x="246507" y="306324"/>
                    </a:lnTo>
                    <a:lnTo>
                      <a:pt x="512064" y="0"/>
                    </a:lnTo>
                    <a:close/>
                  </a:path>
                </a:pathLst>
              </a:custGeom>
              <a:solidFill>
                <a:srgbClr val="63AD45"/>
              </a:solidFill>
            </p:spPr>
            <p:txBody>
              <a:bodyPr/>
              <a:lstStyle/>
              <a:p>
                <a:endParaRPr lang="en-GB"/>
              </a:p>
            </p:txBody>
          </p:sp>
        </p:grpSp>
        <p:grpSp>
          <p:nvGrpSpPr>
            <p:cNvPr id="18" name="Group 18">
              <a:extLst>
                <a:ext uri="{FF2B5EF4-FFF2-40B4-BE49-F238E27FC236}">
                  <a16:creationId xmlns:a16="http://schemas.microsoft.com/office/drawing/2014/main" id="{8C7B01B7-794D-415E-112D-D126E3D76C09}"/>
                </a:ext>
              </a:extLst>
            </p:cNvPr>
            <p:cNvGrpSpPr>
              <a:grpSpLocks noChangeAspect="1"/>
            </p:cNvGrpSpPr>
            <p:nvPr/>
          </p:nvGrpSpPr>
          <p:grpSpPr>
            <a:xfrm>
              <a:off x="55344" y="713536"/>
              <a:ext cx="1588730" cy="1421310"/>
              <a:chOff x="0" y="0"/>
              <a:chExt cx="1861617" cy="1665427"/>
            </a:xfrm>
          </p:grpSpPr>
          <p:sp>
            <p:nvSpPr>
              <p:cNvPr id="19" name="Freeform 19">
                <a:extLst>
                  <a:ext uri="{FF2B5EF4-FFF2-40B4-BE49-F238E27FC236}">
                    <a16:creationId xmlns:a16="http://schemas.microsoft.com/office/drawing/2014/main" id="{65602051-9748-815E-2D9F-C721EF8B2C75}"/>
                  </a:ext>
                </a:extLst>
              </p:cNvPr>
              <p:cNvSpPr/>
              <p:nvPr/>
            </p:nvSpPr>
            <p:spPr>
              <a:xfrm>
                <a:off x="63500" y="349250"/>
                <a:ext cx="537337" cy="751459"/>
              </a:xfrm>
              <a:custGeom>
                <a:avLst/>
                <a:gdLst/>
                <a:ahLst/>
                <a:cxnLst/>
                <a:rect l="l" t="t" r="r" b="b"/>
                <a:pathLst>
                  <a:path w="537337" h="751459">
                    <a:moveTo>
                      <a:pt x="305816" y="0"/>
                    </a:moveTo>
                    <a:cubicBezTo>
                      <a:pt x="212979" y="0"/>
                      <a:pt x="138684" y="24257"/>
                      <a:pt x="82931" y="72898"/>
                    </a:cubicBezTo>
                    <a:cubicBezTo>
                      <a:pt x="28829" y="119888"/>
                      <a:pt x="254" y="183896"/>
                      <a:pt x="0" y="260604"/>
                    </a:cubicBezTo>
                    <a:lnTo>
                      <a:pt x="0" y="260604"/>
                    </a:lnTo>
                    <a:lnTo>
                      <a:pt x="0" y="262382"/>
                    </a:lnTo>
                    <a:cubicBezTo>
                      <a:pt x="381" y="384810"/>
                      <a:pt x="70358" y="467360"/>
                      <a:pt x="208661" y="510032"/>
                    </a:cubicBezTo>
                    <a:cubicBezTo>
                      <a:pt x="181483" y="525780"/>
                      <a:pt x="148590" y="547243"/>
                      <a:pt x="111506" y="577215"/>
                    </a:cubicBezTo>
                    <a:cubicBezTo>
                      <a:pt x="71501" y="610108"/>
                      <a:pt x="40132" y="637159"/>
                      <a:pt x="15748" y="660019"/>
                    </a:cubicBezTo>
                    <a:lnTo>
                      <a:pt x="105791" y="751459"/>
                    </a:lnTo>
                    <a:cubicBezTo>
                      <a:pt x="167259" y="701421"/>
                      <a:pt x="211582" y="665734"/>
                      <a:pt x="241554" y="644271"/>
                    </a:cubicBezTo>
                    <a:cubicBezTo>
                      <a:pt x="282956" y="614299"/>
                      <a:pt x="322961" y="589915"/>
                      <a:pt x="357251" y="572897"/>
                    </a:cubicBezTo>
                    <a:cubicBezTo>
                      <a:pt x="411480" y="544322"/>
                      <a:pt x="471551" y="520065"/>
                      <a:pt x="537337" y="502920"/>
                    </a:cubicBezTo>
                    <a:lnTo>
                      <a:pt x="537337" y="371475"/>
                    </a:lnTo>
                    <a:cubicBezTo>
                      <a:pt x="455930" y="392938"/>
                      <a:pt x="394462" y="405765"/>
                      <a:pt x="353060" y="405765"/>
                    </a:cubicBezTo>
                    <a:cubicBezTo>
                      <a:pt x="288798" y="405765"/>
                      <a:pt x="235839" y="391541"/>
                      <a:pt x="195834" y="364363"/>
                    </a:cubicBezTo>
                    <a:cubicBezTo>
                      <a:pt x="155829" y="338582"/>
                      <a:pt x="135890" y="305816"/>
                      <a:pt x="135890" y="262890"/>
                    </a:cubicBezTo>
                    <a:cubicBezTo>
                      <a:pt x="135890" y="222885"/>
                      <a:pt x="151638" y="189992"/>
                      <a:pt x="184404" y="167132"/>
                    </a:cubicBezTo>
                    <a:cubicBezTo>
                      <a:pt x="217297" y="141351"/>
                      <a:pt x="260096" y="128524"/>
                      <a:pt x="311531" y="128524"/>
                    </a:cubicBezTo>
                    <a:cubicBezTo>
                      <a:pt x="341503" y="128524"/>
                      <a:pt x="377317" y="134239"/>
                      <a:pt x="417322" y="142748"/>
                    </a:cubicBezTo>
                    <a:lnTo>
                      <a:pt x="417322" y="10033"/>
                    </a:lnTo>
                    <a:cubicBezTo>
                      <a:pt x="362966" y="2921"/>
                      <a:pt x="325882" y="0"/>
                      <a:pt x="305816" y="0"/>
                    </a:cubicBezTo>
                    <a:close/>
                  </a:path>
                </a:pathLst>
              </a:custGeom>
              <a:solidFill>
                <a:srgbClr val="323E48"/>
              </a:solidFill>
            </p:spPr>
            <p:txBody>
              <a:bodyPr/>
              <a:lstStyle/>
              <a:p>
                <a:endParaRPr lang="en-GB"/>
              </a:p>
            </p:txBody>
          </p:sp>
          <p:sp>
            <p:nvSpPr>
              <p:cNvPr id="20" name="Freeform 20">
                <a:extLst>
                  <a:ext uri="{FF2B5EF4-FFF2-40B4-BE49-F238E27FC236}">
                    <a16:creationId xmlns:a16="http://schemas.microsoft.com/office/drawing/2014/main" id="{1B12C58A-7E4F-CF3D-C087-FDE292EEE06A}"/>
                  </a:ext>
                </a:extLst>
              </p:cNvPr>
              <p:cNvSpPr/>
              <p:nvPr/>
            </p:nvSpPr>
            <p:spPr>
              <a:xfrm>
                <a:off x="686435" y="63500"/>
                <a:ext cx="132969" cy="880110"/>
              </a:xfrm>
              <a:custGeom>
                <a:avLst/>
                <a:gdLst/>
                <a:ahLst/>
                <a:cxnLst/>
                <a:rect l="l" t="t" r="r" b="b"/>
                <a:pathLst>
                  <a:path w="132969" h="880110">
                    <a:moveTo>
                      <a:pt x="0" y="0"/>
                    </a:moveTo>
                    <a:lnTo>
                      <a:pt x="132969" y="0"/>
                    </a:lnTo>
                    <a:lnTo>
                      <a:pt x="132969" y="880110"/>
                    </a:lnTo>
                    <a:lnTo>
                      <a:pt x="0" y="880110"/>
                    </a:lnTo>
                    <a:close/>
                  </a:path>
                </a:pathLst>
              </a:custGeom>
              <a:solidFill>
                <a:srgbClr val="323E48"/>
              </a:solidFill>
            </p:spPr>
            <p:txBody>
              <a:bodyPr/>
              <a:lstStyle/>
              <a:p>
                <a:endParaRPr lang="en-GB"/>
              </a:p>
            </p:txBody>
          </p:sp>
          <p:sp>
            <p:nvSpPr>
              <p:cNvPr id="21" name="Freeform 21">
                <a:extLst>
                  <a:ext uri="{FF2B5EF4-FFF2-40B4-BE49-F238E27FC236}">
                    <a16:creationId xmlns:a16="http://schemas.microsoft.com/office/drawing/2014/main" id="{FA79FA96-025E-E997-007E-BE860011AF6B}"/>
                  </a:ext>
                </a:extLst>
              </p:cNvPr>
              <p:cNvSpPr/>
              <p:nvPr/>
            </p:nvSpPr>
            <p:spPr>
              <a:xfrm>
                <a:off x="903605" y="349250"/>
                <a:ext cx="511556" cy="1071753"/>
              </a:xfrm>
              <a:custGeom>
                <a:avLst/>
                <a:gdLst/>
                <a:ahLst/>
                <a:cxnLst/>
                <a:rect l="l" t="t" r="r" b="b"/>
                <a:pathLst>
                  <a:path w="511556" h="1071753">
                    <a:moveTo>
                      <a:pt x="378714" y="134366"/>
                    </a:moveTo>
                    <a:lnTo>
                      <a:pt x="332994" y="134366"/>
                    </a:lnTo>
                    <a:cubicBezTo>
                      <a:pt x="265811" y="134366"/>
                      <a:pt x="214376" y="150114"/>
                      <a:pt x="181483" y="181483"/>
                    </a:cubicBezTo>
                    <a:cubicBezTo>
                      <a:pt x="148590" y="212852"/>
                      <a:pt x="132969" y="251460"/>
                      <a:pt x="132969" y="297180"/>
                    </a:cubicBezTo>
                    <a:cubicBezTo>
                      <a:pt x="132969" y="355727"/>
                      <a:pt x="154432" y="401447"/>
                      <a:pt x="198755" y="432943"/>
                    </a:cubicBezTo>
                    <a:cubicBezTo>
                      <a:pt x="225933" y="451485"/>
                      <a:pt x="268732" y="460121"/>
                      <a:pt x="330200" y="460121"/>
                    </a:cubicBezTo>
                    <a:lnTo>
                      <a:pt x="378714" y="460121"/>
                    </a:lnTo>
                    <a:close/>
                    <a:moveTo>
                      <a:pt x="511556" y="0"/>
                    </a:moveTo>
                    <a:lnTo>
                      <a:pt x="511556" y="531495"/>
                    </a:lnTo>
                    <a:cubicBezTo>
                      <a:pt x="511556" y="574421"/>
                      <a:pt x="510159" y="687324"/>
                      <a:pt x="508762" y="720217"/>
                    </a:cubicBezTo>
                    <a:cubicBezTo>
                      <a:pt x="503047" y="814578"/>
                      <a:pt x="471551" y="891667"/>
                      <a:pt x="415925" y="951738"/>
                    </a:cubicBezTo>
                    <a:cubicBezTo>
                      <a:pt x="372999" y="997458"/>
                      <a:pt x="325882" y="1028827"/>
                      <a:pt x="271653" y="1046099"/>
                    </a:cubicBezTo>
                    <a:cubicBezTo>
                      <a:pt x="218821" y="1063244"/>
                      <a:pt x="74803" y="1071753"/>
                      <a:pt x="74803" y="1071753"/>
                    </a:cubicBezTo>
                    <a:lnTo>
                      <a:pt x="62484" y="938911"/>
                    </a:lnTo>
                    <a:lnTo>
                      <a:pt x="97155" y="938911"/>
                    </a:lnTo>
                    <a:cubicBezTo>
                      <a:pt x="192913" y="938911"/>
                      <a:pt x="265811" y="916051"/>
                      <a:pt x="312928" y="867537"/>
                    </a:cubicBezTo>
                    <a:cubicBezTo>
                      <a:pt x="350139" y="827532"/>
                      <a:pt x="378714" y="759460"/>
                      <a:pt x="374396" y="594614"/>
                    </a:cubicBezTo>
                    <a:lnTo>
                      <a:pt x="341503" y="594614"/>
                    </a:lnTo>
                    <a:cubicBezTo>
                      <a:pt x="287274" y="594614"/>
                      <a:pt x="250063" y="593217"/>
                      <a:pt x="227203" y="588899"/>
                    </a:cubicBezTo>
                    <a:cubicBezTo>
                      <a:pt x="188595" y="581787"/>
                      <a:pt x="152908" y="566039"/>
                      <a:pt x="120015" y="543179"/>
                    </a:cubicBezTo>
                    <a:cubicBezTo>
                      <a:pt x="40005" y="484632"/>
                      <a:pt x="0" y="401701"/>
                      <a:pt x="0" y="294513"/>
                    </a:cubicBezTo>
                    <a:cubicBezTo>
                      <a:pt x="0" y="210185"/>
                      <a:pt x="29972" y="138811"/>
                      <a:pt x="90043" y="80137"/>
                    </a:cubicBezTo>
                    <a:cubicBezTo>
                      <a:pt x="147193" y="27305"/>
                      <a:pt x="228600" y="127"/>
                      <a:pt x="334391" y="127"/>
                    </a:cubicBezTo>
                    <a:close/>
                  </a:path>
                </a:pathLst>
              </a:custGeom>
              <a:solidFill>
                <a:srgbClr val="323E48"/>
              </a:solidFill>
            </p:spPr>
            <p:txBody>
              <a:bodyPr/>
              <a:lstStyle/>
              <a:p>
                <a:endParaRPr lang="en-GB"/>
              </a:p>
            </p:txBody>
          </p:sp>
          <p:sp>
            <p:nvSpPr>
              <p:cNvPr id="22" name="Freeform 22">
                <a:extLst>
                  <a:ext uri="{FF2B5EF4-FFF2-40B4-BE49-F238E27FC236}">
                    <a16:creationId xmlns:a16="http://schemas.microsoft.com/office/drawing/2014/main" id="{C8C6812C-4BFE-3819-211D-D3B5CB90BBE6}"/>
                  </a:ext>
                </a:extLst>
              </p:cNvPr>
              <p:cNvSpPr/>
              <p:nvPr/>
            </p:nvSpPr>
            <p:spPr>
              <a:xfrm>
                <a:off x="1523746" y="1456055"/>
                <a:ext cx="251460" cy="71374"/>
              </a:xfrm>
              <a:custGeom>
                <a:avLst/>
                <a:gdLst/>
                <a:ahLst/>
                <a:cxnLst/>
                <a:rect l="l" t="t" r="r" b="b"/>
                <a:pathLst>
                  <a:path w="251460" h="71374">
                    <a:moveTo>
                      <a:pt x="0" y="24257"/>
                    </a:moveTo>
                    <a:lnTo>
                      <a:pt x="247142" y="0"/>
                    </a:lnTo>
                    <a:lnTo>
                      <a:pt x="251460" y="47117"/>
                    </a:lnTo>
                    <a:lnTo>
                      <a:pt x="4318" y="71374"/>
                    </a:lnTo>
                    <a:close/>
                  </a:path>
                </a:pathLst>
              </a:custGeom>
              <a:solidFill>
                <a:srgbClr val="323E48"/>
              </a:solidFill>
            </p:spPr>
            <p:txBody>
              <a:bodyPr/>
              <a:lstStyle/>
              <a:p>
                <a:endParaRPr lang="en-GB"/>
              </a:p>
            </p:txBody>
          </p:sp>
          <p:sp>
            <p:nvSpPr>
              <p:cNvPr id="23" name="Freeform 23">
                <a:extLst>
                  <a:ext uri="{FF2B5EF4-FFF2-40B4-BE49-F238E27FC236}">
                    <a16:creationId xmlns:a16="http://schemas.microsoft.com/office/drawing/2014/main" id="{EDA04026-D868-24A9-2232-F5B25AD49CF2}"/>
                  </a:ext>
                </a:extLst>
              </p:cNvPr>
              <p:cNvSpPr/>
              <p:nvPr/>
            </p:nvSpPr>
            <p:spPr>
              <a:xfrm>
                <a:off x="1480947" y="349250"/>
                <a:ext cx="317119" cy="995934"/>
              </a:xfrm>
              <a:custGeom>
                <a:avLst/>
                <a:gdLst/>
                <a:ahLst/>
                <a:cxnLst/>
                <a:rect l="l" t="t" r="r" b="b"/>
                <a:pathLst>
                  <a:path w="317119" h="995934">
                    <a:moveTo>
                      <a:pt x="0" y="861568"/>
                    </a:moveTo>
                    <a:cubicBezTo>
                      <a:pt x="48514" y="841629"/>
                      <a:pt x="84328" y="818642"/>
                      <a:pt x="108585" y="794385"/>
                    </a:cubicBezTo>
                    <a:cubicBezTo>
                      <a:pt x="158623" y="745871"/>
                      <a:pt x="182880" y="662940"/>
                      <a:pt x="182880" y="547243"/>
                    </a:cubicBezTo>
                    <a:lnTo>
                      <a:pt x="182880" y="0"/>
                    </a:lnTo>
                    <a:lnTo>
                      <a:pt x="317119" y="0"/>
                    </a:lnTo>
                    <a:lnTo>
                      <a:pt x="317119" y="625856"/>
                    </a:lnTo>
                    <a:cubicBezTo>
                      <a:pt x="317119" y="700151"/>
                      <a:pt x="299974" y="765937"/>
                      <a:pt x="262890" y="823087"/>
                    </a:cubicBezTo>
                    <a:cubicBezTo>
                      <a:pt x="238633" y="864489"/>
                      <a:pt x="198628" y="903097"/>
                      <a:pt x="148590" y="935990"/>
                    </a:cubicBezTo>
                    <a:cubicBezTo>
                      <a:pt x="97155" y="968883"/>
                      <a:pt x="48514" y="988822"/>
                      <a:pt x="0" y="995934"/>
                    </a:cubicBezTo>
                    <a:close/>
                  </a:path>
                </a:pathLst>
              </a:custGeom>
              <a:solidFill>
                <a:srgbClr val="323E48"/>
              </a:solidFill>
            </p:spPr>
            <p:txBody>
              <a:bodyPr/>
              <a:lstStyle/>
              <a:p>
                <a:endParaRPr lang="en-GB"/>
              </a:p>
            </p:txBody>
          </p:sp>
          <p:sp>
            <p:nvSpPr>
              <p:cNvPr id="24" name="Freeform 24">
                <a:extLst>
                  <a:ext uri="{FF2B5EF4-FFF2-40B4-BE49-F238E27FC236}">
                    <a16:creationId xmlns:a16="http://schemas.microsoft.com/office/drawing/2014/main" id="{A9C43EE4-C1D3-42FC-A238-2B5F6B4E70A6}"/>
                  </a:ext>
                </a:extLst>
              </p:cNvPr>
              <p:cNvSpPr/>
              <p:nvPr/>
            </p:nvSpPr>
            <p:spPr>
              <a:xfrm>
                <a:off x="95504" y="1240028"/>
                <a:ext cx="115316" cy="361950"/>
              </a:xfrm>
              <a:custGeom>
                <a:avLst/>
                <a:gdLst/>
                <a:ahLst/>
                <a:cxnLst/>
                <a:rect l="l" t="t" r="r" b="b"/>
                <a:pathLst>
                  <a:path w="115316" h="361950">
                    <a:moveTo>
                      <a:pt x="0" y="313055"/>
                    </a:moveTo>
                    <a:cubicBezTo>
                      <a:pt x="17653" y="305816"/>
                      <a:pt x="30607" y="297434"/>
                      <a:pt x="39497" y="288671"/>
                    </a:cubicBezTo>
                    <a:cubicBezTo>
                      <a:pt x="57658" y="271018"/>
                      <a:pt x="66548" y="240919"/>
                      <a:pt x="66548" y="198882"/>
                    </a:cubicBezTo>
                    <a:lnTo>
                      <a:pt x="66548" y="0"/>
                    </a:lnTo>
                    <a:lnTo>
                      <a:pt x="115316" y="0"/>
                    </a:lnTo>
                    <a:lnTo>
                      <a:pt x="115316" y="227457"/>
                    </a:lnTo>
                    <a:cubicBezTo>
                      <a:pt x="115316" y="254508"/>
                      <a:pt x="109093" y="278384"/>
                      <a:pt x="95631" y="299085"/>
                    </a:cubicBezTo>
                    <a:cubicBezTo>
                      <a:pt x="86868" y="314071"/>
                      <a:pt x="72263" y="328168"/>
                      <a:pt x="54102" y="340106"/>
                    </a:cubicBezTo>
                    <a:cubicBezTo>
                      <a:pt x="35433" y="352044"/>
                      <a:pt x="17780" y="359283"/>
                      <a:pt x="127" y="361950"/>
                    </a:cubicBezTo>
                    <a:close/>
                  </a:path>
                </a:pathLst>
              </a:custGeom>
              <a:solidFill>
                <a:srgbClr val="323E48"/>
              </a:solidFill>
            </p:spPr>
            <p:txBody>
              <a:bodyPr/>
              <a:lstStyle/>
              <a:p>
                <a:endParaRPr lang="en-GB"/>
              </a:p>
            </p:txBody>
          </p:sp>
          <p:sp>
            <p:nvSpPr>
              <p:cNvPr id="25" name="Freeform 25">
                <a:extLst>
                  <a:ext uri="{FF2B5EF4-FFF2-40B4-BE49-F238E27FC236}">
                    <a16:creationId xmlns:a16="http://schemas.microsoft.com/office/drawing/2014/main" id="{A790D956-A59B-6119-F7E6-267FD083D10D}"/>
                  </a:ext>
                </a:extLst>
              </p:cNvPr>
              <p:cNvSpPr/>
              <p:nvPr/>
            </p:nvSpPr>
            <p:spPr>
              <a:xfrm>
                <a:off x="241935" y="1136142"/>
                <a:ext cx="54102" cy="319786"/>
              </a:xfrm>
              <a:custGeom>
                <a:avLst/>
                <a:gdLst/>
                <a:ahLst/>
                <a:cxnLst/>
                <a:rect l="l" t="t" r="r" b="b"/>
                <a:pathLst>
                  <a:path w="54102" h="319786">
                    <a:moveTo>
                      <a:pt x="54102" y="271018"/>
                    </a:moveTo>
                    <a:lnTo>
                      <a:pt x="54102" y="319786"/>
                    </a:lnTo>
                    <a:lnTo>
                      <a:pt x="0" y="319786"/>
                    </a:lnTo>
                    <a:lnTo>
                      <a:pt x="0" y="0"/>
                    </a:lnTo>
                    <a:lnTo>
                      <a:pt x="48260" y="0"/>
                    </a:lnTo>
                    <a:lnTo>
                      <a:pt x="48260" y="271018"/>
                    </a:lnTo>
                    <a:close/>
                  </a:path>
                </a:pathLst>
              </a:custGeom>
              <a:solidFill>
                <a:srgbClr val="323E48"/>
              </a:solidFill>
            </p:spPr>
            <p:txBody>
              <a:bodyPr/>
              <a:lstStyle/>
              <a:p>
                <a:endParaRPr lang="en-GB"/>
              </a:p>
            </p:txBody>
          </p:sp>
          <p:sp>
            <p:nvSpPr>
              <p:cNvPr id="26" name="Freeform 26">
                <a:extLst>
                  <a:ext uri="{FF2B5EF4-FFF2-40B4-BE49-F238E27FC236}">
                    <a16:creationId xmlns:a16="http://schemas.microsoft.com/office/drawing/2014/main" id="{F9E04643-8C83-D9F6-632D-325243A7D1B6}"/>
                  </a:ext>
                </a:extLst>
              </p:cNvPr>
              <p:cNvSpPr/>
              <p:nvPr/>
            </p:nvSpPr>
            <p:spPr>
              <a:xfrm>
                <a:off x="292862" y="1136142"/>
                <a:ext cx="241935" cy="319913"/>
              </a:xfrm>
              <a:custGeom>
                <a:avLst/>
                <a:gdLst/>
                <a:ahLst/>
                <a:cxnLst/>
                <a:rect l="l" t="t" r="r" b="b"/>
                <a:pathLst>
                  <a:path w="241935" h="319913">
                    <a:moveTo>
                      <a:pt x="143383" y="0"/>
                    </a:moveTo>
                    <a:cubicBezTo>
                      <a:pt x="152273" y="0"/>
                      <a:pt x="159004" y="3175"/>
                      <a:pt x="164719" y="7747"/>
                    </a:cubicBezTo>
                    <a:cubicBezTo>
                      <a:pt x="170434" y="12954"/>
                      <a:pt x="172974" y="20193"/>
                      <a:pt x="172974" y="27432"/>
                    </a:cubicBezTo>
                    <a:cubicBezTo>
                      <a:pt x="172974" y="34671"/>
                      <a:pt x="170434" y="41402"/>
                      <a:pt x="164719" y="47117"/>
                    </a:cubicBezTo>
                    <a:cubicBezTo>
                      <a:pt x="159004" y="52324"/>
                      <a:pt x="152273" y="55372"/>
                      <a:pt x="144018" y="55372"/>
                    </a:cubicBezTo>
                    <a:cubicBezTo>
                      <a:pt x="136271" y="55372"/>
                      <a:pt x="129413" y="52197"/>
                      <a:pt x="123698" y="47117"/>
                    </a:cubicBezTo>
                    <a:cubicBezTo>
                      <a:pt x="117983" y="41402"/>
                      <a:pt x="114935" y="34671"/>
                      <a:pt x="114935" y="27432"/>
                    </a:cubicBezTo>
                    <a:cubicBezTo>
                      <a:pt x="114935" y="20193"/>
                      <a:pt x="117983" y="13462"/>
                      <a:pt x="123698" y="8763"/>
                    </a:cubicBezTo>
                    <a:cubicBezTo>
                      <a:pt x="129413" y="3048"/>
                      <a:pt x="136144" y="0"/>
                      <a:pt x="143383" y="0"/>
                    </a:cubicBezTo>
                    <a:moveTo>
                      <a:pt x="187579" y="152654"/>
                    </a:moveTo>
                    <a:lnTo>
                      <a:pt x="170815" y="152654"/>
                    </a:lnTo>
                    <a:cubicBezTo>
                      <a:pt x="146431" y="152654"/>
                      <a:pt x="127762" y="158369"/>
                      <a:pt x="115824" y="169799"/>
                    </a:cubicBezTo>
                    <a:cubicBezTo>
                      <a:pt x="103886" y="181229"/>
                      <a:pt x="98171" y="195199"/>
                      <a:pt x="98171" y="211836"/>
                    </a:cubicBezTo>
                    <a:cubicBezTo>
                      <a:pt x="98171" y="233172"/>
                      <a:pt x="106426" y="249809"/>
                      <a:pt x="122047" y="261112"/>
                    </a:cubicBezTo>
                    <a:cubicBezTo>
                      <a:pt x="131445" y="267843"/>
                      <a:pt x="147447" y="271018"/>
                      <a:pt x="169799" y="271018"/>
                    </a:cubicBezTo>
                    <a:lnTo>
                      <a:pt x="187452" y="271018"/>
                    </a:lnTo>
                    <a:close/>
                    <a:moveTo>
                      <a:pt x="0" y="319913"/>
                    </a:moveTo>
                    <a:lnTo>
                      <a:pt x="0" y="271018"/>
                    </a:lnTo>
                    <a:lnTo>
                      <a:pt x="66421" y="271018"/>
                    </a:lnTo>
                    <a:cubicBezTo>
                      <a:pt x="55499" y="251333"/>
                      <a:pt x="49784" y="231521"/>
                      <a:pt x="49784" y="211328"/>
                    </a:cubicBezTo>
                    <a:cubicBezTo>
                      <a:pt x="49784" y="180213"/>
                      <a:pt x="60706" y="154178"/>
                      <a:pt x="82550" y="132969"/>
                    </a:cubicBezTo>
                    <a:cubicBezTo>
                      <a:pt x="103251" y="113792"/>
                      <a:pt x="132969" y="103886"/>
                      <a:pt x="171323" y="103886"/>
                    </a:cubicBezTo>
                    <a:lnTo>
                      <a:pt x="235712" y="103886"/>
                    </a:lnTo>
                    <a:lnTo>
                      <a:pt x="235712" y="271018"/>
                    </a:lnTo>
                    <a:lnTo>
                      <a:pt x="241935" y="271018"/>
                    </a:lnTo>
                    <a:lnTo>
                      <a:pt x="241935" y="319786"/>
                    </a:lnTo>
                    <a:close/>
                  </a:path>
                </a:pathLst>
              </a:custGeom>
              <a:solidFill>
                <a:srgbClr val="323E48"/>
              </a:solidFill>
            </p:spPr>
            <p:txBody>
              <a:bodyPr/>
              <a:lstStyle/>
              <a:p>
                <a:endParaRPr lang="en-GB"/>
              </a:p>
            </p:txBody>
          </p:sp>
          <p:sp>
            <p:nvSpPr>
              <p:cNvPr id="27" name="Freeform 27">
                <a:extLst>
                  <a:ext uri="{FF2B5EF4-FFF2-40B4-BE49-F238E27FC236}">
                    <a16:creationId xmlns:a16="http://schemas.microsoft.com/office/drawing/2014/main" id="{2DE4DF36-E178-BE9C-A198-5011627B128A}"/>
                  </a:ext>
                </a:extLst>
              </p:cNvPr>
              <p:cNvSpPr/>
              <p:nvPr/>
            </p:nvSpPr>
            <p:spPr>
              <a:xfrm>
                <a:off x="531114" y="1136142"/>
                <a:ext cx="335915" cy="319786"/>
              </a:xfrm>
              <a:custGeom>
                <a:avLst/>
                <a:gdLst/>
                <a:ahLst/>
                <a:cxnLst/>
                <a:rect l="l" t="t" r="r" b="b"/>
                <a:pathLst>
                  <a:path w="335915" h="319786">
                    <a:moveTo>
                      <a:pt x="190119" y="0"/>
                    </a:moveTo>
                    <a:cubicBezTo>
                      <a:pt x="199009" y="0"/>
                      <a:pt x="205740" y="3175"/>
                      <a:pt x="211455" y="7747"/>
                    </a:cubicBezTo>
                    <a:cubicBezTo>
                      <a:pt x="217170" y="12954"/>
                      <a:pt x="220345" y="20193"/>
                      <a:pt x="220345" y="27432"/>
                    </a:cubicBezTo>
                    <a:cubicBezTo>
                      <a:pt x="220345" y="34671"/>
                      <a:pt x="217297" y="41402"/>
                      <a:pt x="211455" y="47117"/>
                    </a:cubicBezTo>
                    <a:cubicBezTo>
                      <a:pt x="206248" y="52324"/>
                      <a:pt x="199517" y="55372"/>
                      <a:pt x="190754" y="55372"/>
                    </a:cubicBezTo>
                    <a:cubicBezTo>
                      <a:pt x="183007" y="55372"/>
                      <a:pt x="176149" y="52197"/>
                      <a:pt x="170434" y="47117"/>
                    </a:cubicBezTo>
                    <a:cubicBezTo>
                      <a:pt x="164719" y="41402"/>
                      <a:pt x="161671" y="34671"/>
                      <a:pt x="161671" y="27432"/>
                    </a:cubicBezTo>
                    <a:cubicBezTo>
                      <a:pt x="161671" y="20193"/>
                      <a:pt x="164719" y="13462"/>
                      <a:pt x="170434" y="8763"/>
                    </a:cubicBezTo>
                    <a:cubicBezTo>
                      <a:pt x="176149" y="3048"/>
                      <a:pt x="182880" y="0"/>
                      <a:pt x="190119" y="0"/>
                    </a:cubicBezTo>
                    <a:moveTo>
                      <a:pt x="102362" y="271018"/>
                    </a:moveTo>
                    <a:lnTo>
                      <a:pt x="220726" y="271018"/>
                    </a:lnTo>
                    <a:cubicBezTo>
                      <a:pt x="239903" y="271018"/>
                      <a:pt x="254508" y="267843"/>
                      <a:pt x="263779" y="261112"/>
                    </a:cubicBezTo>
                    <a:cubicBezTo>
                      <a:pt x="279908" y="249682"/>
                      <a:pt x="287655" y="233045"/>
                      <a:pt x="287655" y="211836"/>
                    </a:cubicBezTo>
                    <a:cubicBezTo>
                      <a:pt x="287655" y="199390"/>
                      <a:pt x="284607" y="187960"/>
                      <a:pt x="276733" y="177038"/>
                    </a:cubicBezTo>
                    <a:cubicBezTo>
                      <a:pt x="270002" y="166624"/>
                      <a:pt x="261112" y="159893"/>
                      <a:pt x="249174" y="157353"/>
                    </a:cubicBezTo>
                    <a:cubicBezTo>
                      <a:pt x="237744" y="154178"/>
                      <a:pt x="221615" y="152654"/>
                      <a:pt x="200914" y="152654"/>
                    </a:cubicBezTo>
                    <a:lnTo>
                      <a:pt x="102362" y="152654"/>
                    </a:lnTo>
                    <a:close/>
                    <a:moveTo>
                      <a:pt x="0" y="319786"/>
                    </a:moveTo>
                    <a:lnTo>
                      <a:pt x="0" y="271018"/>
                    </a:lnTo>
                    <a:lnTo>
                      <a:pt x="53467" y="271018"/>
                    </a:lnTo>
                    <a:lnTo>
                      <a:pt x="53467" y="0"/>
                    </a:lnTo>
                    <a:lnTo>
                      <a:pt x="102235" y="0"/>
                    </a:lnTo>
                    <a:lnTo>
                      <a:pt x="102235" y="103886"/>
                    </a:lnTo>
                    <a:lnTo>
                      <a:pt x="214376" y="103886"/>
                    </a:lnTo>
                    <a:cubicBezTo>
                      <a:pt x="252857" y="103886"/>
                      <a:pt x="282448" y="113792"/>
                      <a:pt x="303149" y="132969"/>
                    </a:cubicBezTo>
                    <a:cubicBezTo>
                      <a:pt x="324993" y="153670"/>
                      <a:pt x="335915" y="179197"/>
                      <a:pt x="335915" y="210820"/>
                    </a:cubicBezTo>
                    <a:cubicBezTo>
                      <a:pt x="335915" y="250317"/>
                      <a:pt x="320802" y="279908"/>
                      <a:pt x="291719" y="301117"/>
                    </a:cubicBezTo>
                    <a:cubicBezTo>
                      <a:pt x="279781" y="309372"/>
                      <a:pt x="266827" y="315087"/>
                      <a:pt x="253238" y="317754"/>
                    </a:cubicBezTo>
                    <a:cubicBezTo>
                      <a:pt x="245491" y="319278"/>
                      <a:pt x="231902" y="319786"/>
                      <a:pt x="211709" y="319786"/>
                    </a:cubicBezTo>
                    <a:close/>
                  </a:path>
                </a:pathLst>
              </a:custGeom>
              <a:solidFill>
                <a:srgbClr val="323E48"/>
              </a:solidFill>
            </p:spPr>
            <p:txBody>
              <a:bodyPr/>
              <a:lstStyle/>
              <a:p>
                <a:endParaRPr lang="en-GB"/>
              </a:p>
            </p:txBody>
          </p:sp>
        </p:grpSp>
        <p:sp>
          <p:nvSpPr>
            <p:cNvPr id="28" name="TextBox 28">
              <a:extLst>
                <a:ext uri="{FF2B5EF4-FFF2-40B4-BE49-F238E27FC236}">
                  <a16:creationId xmlns:a16="http://schemas.microsoft.com/office/drawing/2014/main" id="{CB00ED6E-EF50-7EDC-E0BB-05B31C48E72C}"/>
                </a:ext>
              </a:extLst>
            </p:cNvPr>
            <p:cNvSpPr txBox="1"/>
            <p:nvPr/>
          </p:nvSpPr>
          <p:spPr>
            <a:xfrm>
              <a:off x="109538" y="2104119"/>
              <a:ext cx="1499322" cy="267974"/>
            </a:xfrm>
            <a:prstGeom prst="rect">
              <a:avLst/>
            </a:prstGeom>
          </p:spPr>
          <p:txBody>
            <a:bodyPr lIns="0" tIns="0" rIns="0" bIns="0" rtlCol="0" anchor="t">
              <a:spAutoFit/>
            </a:bodyPr>
            <a:lstStyle/>
            <a:p>
              <a:pPr algn="l">
                <a:lnSpc>
                  <a:spcPts val="1520"/>
                </a:lnSpc>
              </a:pPr>
              <a:r>
                <a:rPr lang="en-US" sz="1086" b="1" dirty="0">
                  <a:solidFill>
                    <a:srgbClr val="63AD45"/>
                  </a:solidFill>
                  <a:latin typeface="Poppins Semi-Bold"/>
                  <a:ea typeface="Poppins Semi-Bold"/>
                  <a:cs typeface="Poppins Semi-Bold"/>
                  <a:sym typeface="Poppins Semi-Bold"/>
                </a:rPr>
                <a:t>www.du.edu.om</a:t>
              </a:r>
            </a:p>
          </p:txBody>
        </p:sp>
      </p:grpSp>
      <p:grpSp>
        <p:nvGrpSpPr>
          <p:cNvPr id="29" name="Group 29">
            <a:extLst>
              <a:ext uri="{FF2B5EF4-FFF2-40B4-BE49-F238E27FC236}">
                <a16:creationId xmlns:a16="http://schemas.microsoft.com/office/drawing/2014/main" id="{1872967F-6B52-6078-03CD-26BBCA6005D9}"/>
              </a:ext>
            </a:extLst>
          </p:cNvPr>
          <p:cNvGrpSpPr/>
          <p:nvPr/>
        </p:nvGrpSpPr>
        <p:grpSpPr>
          <a:xfrm>
            <a:off x="0" y="20752583"/>
            <a:ext cx="15120000" cy="631417"/>
            <a:chOff x="0" y="0"/>
            <a:chExt cx="10183890" cy="425283"/>
          </a:xfrm>
        </p:grpSpPr>
        <p:sp>
          <p:nvSpPr>
            <p:cNvPr id="30" name="Freeform 30">
              <a:extLst>
                <a:ext uri="{FF2B5EF4-FFF2-40B4-BE49-F238E27FC236}">
                  <a16:creationId xmlns:a16="http://schemas.microsoft.com/office/drawing/2014/main" id="{9E5BFCCE-D908-5058-E0C1-29D1EE5ADDDA}"/>
                </a:ext>
              </a:extLst>
            </p:cNvPr>
            <p:cNvSpPr/>
            <p:nvPr/>
          </p:nvSpPr>
          <p:spPr>
            <a:xfrm>
              <a:off x="0" y="0"/>
              <a:ext cx="10183890" cy="425283"/>
            </a:xfrm>
            <a:custGeom>
              <a:avLst/>
              <a:gdLst/>
              <a:ahLst/>
              <a:cxnLst/>
              <a:rect l="l" t="t" r="r" b="b"/>
              <a:pathLst>
                <a:path w="10183890" h="425283">
                  <a:moveTo>
                    <a:pt x="0" y="0"/>
                  </a:moveTo>
                  <a:lnTo>
                    <a:pt x="10183890" y="0"/>
                  </a:lnTo>
                  <a:lnTo>
                    <a:pt x="10183890" y="425283"/>
                  </a:lnTo>
                  <a:lnTo>
                    <a:pt x="0" y="425283"/>
                  </a:lnTo>
                  <a:close/>
                </a:path>
              </a:pathLst>
            </a:custGeom>
            <a:solidFill>
              <a:srgbClr val="323E48"/>
            </a:solidFill>
          </p:spPr>
          <p:txBody>
            <a:bodyPr/>
            <a:lstStyle/>
            <a:p>
              <a:endParaRPr lang="en-GB"/>
            </a:p>
          </p:txBody>
        </p:sp>
        <p:sp>
          <p:nvSpPr>
            <p:cNvPr id="31" name="TextBox 31">
              <a:extLst>
                <a:ext uri="{FF2B5EF4-FFF2-40B4-BE49-F238E27FC236}">
                  <a16:creationId xmlns:a16="http://schemas.microsoft.com/office/drawing/2014/main" id="{E009BFDB-825A-38F3-A25D-FFCCE605967E}"/>
                </a:ext>
              </a:extLst>
            </p:cNvPr>
            <p:cNvSpPr txBox="1"/>
            <p:nvPr/>
          </p:nvSpPr>
          <p:spPr>
            <a:xfrm>
              <a:off x="0" y="-9525"/>
              <a:ext cx="10183890" cy="434808"/>
            </a:xfrm>
            <a:prstGeom prst="rect">
              <a:avLst/>
            </a:prstGeom>
          </p:spPr>
          <p:txBody>
            <a:bodyPr lIns="28575" tIns="28575" rIns="28575" bIns="28575" rtlCol="0" anchor="ctr"/>
            <a:lstStyle/>
            <a:p>
              <a:pPr algn="ctr">
                <a:lnSpc>
                  <a:spcPts val="1181"/>
                </a:lnSpc>
              </a:pPr>
              <a:endParaRPr/>
            </a:p>
          </p:txBody>
        </p:sp>
      </p:grpSp>
      <p:grpSp>
        <p:nvGrpSpPr>
          <p:cNvPr id="32" name="Group 32">
            <a:extLst>
              <a:ext uri="{FF2B5EF4-FFF2-40B4-BE49-F238E27FC236}">
                <a16:creationId xmlns:a16="http://schemas.microsoft.com/office/drawing/2014/main" id="{82C91C64-E49E-0E52-7D0A-FAC269A25089}"/>
              </a:ext>
            </a:extLst>
          </p:cNvPr>
          <p:cNvGrpSpPr/>
          <p:nvPr/>
        </p:nvGrpSpPr>
        <p:grpSpPr>
          <a:xfrm>
            <a:off x="4712342" y="5622857"/>
            <a:ext cx="5061044" cy="15112143"/>
            <a:chOff x="0" y="0"/>
            <a:chExt cx="14695737" cy="43881087"/>
          </a:xfrm>
        </p:grpSpPr>
        <p:sp>
          <p:nvSpPr>
            <p:cNvPr id="33" name="Freeform 33">
              <a:extLst>
                <a:ext uri="{FF2B5EF4-FFF2-40B4-BE49-F238E27FC236}">
                  <a16:creationId xmlns:a16="http://schemas.microsoft.com/office/drawing/2014/main" id="{482551E9-66DF-9764-883F-3063EF952061}"/>
                </a:ext>
              </a:extLst>
            </p:cNvPr>
            <p:cNvSpPr/>
            <p:nvPr/>
          </p:nvSpPr>
          <p:spPr>
            <a:xfrm>
              <a:off x="0" y="0"/>
              <a:ext cx="14695678" cy="43881139"/>
            </a:xfrm>
            <a:custGeom>
              <a:avLst/>
              <a:gdLst/>
              <a:ahLst/>
              <a:cxnLst/>
              <a:rect l="l" t="t" r="r" b="b"/>
              <a:pathLst>
                <a:path w="14695678" h="43881139">
                  <a:moveTo>
                    <a:pt x="0" y="0"/>
                  </a:moveTo>
                  <a:lnTo>
                    <a:pt x="14695678" y="0"/>
                  </a:lnTo>
                  <a:lnTo>
                    <a:pt x="14695678" y="43881139"/>
                  </a:lnTo>
                  <a:lnTo>
                    <a:pt x="0" y="43881139"/>
                  </a:lnTo>
                  <a:close/>
                </a:path>
              </a:pathLst>
            </a:custGeom>
            <a:solidFill>
              <a:srgbClr val="63AD45">
                <a:alpha val="18824"/>
              </a:srgbClr>
            </a:solidFill>
          </p:spPr>
          <p:txBody>
            <a:bodyPr/>
            <a:lstStyle/>
            <a:p>
              <a:endParaRPr lang="en-GB"/>
            </a:p>
          </p:txBody>
        </p:sp>
      </p:grpSp>
      <p:grpSp>
        <p:nvGrpSpPr>
          <p:cNvPr id="35" name="Group 35">
            <a:extLst>
              <a:ext uri="{FF2B5EF4-FFF2-40B4-BE49-F238E27FC236}">
                <a16:creationId xmlns:a16="http://schemas.microsoft.com/office/drawing/2014/main" id="{8A04A5AB-3168-F506-BE64-503A26F363FB}"/>
              </a:ext>
            </a:extLst>
          </p:cNvPr>
          <p:cNvGrpSpPr/>
          <p:nvPr/>
        </p:nvGrpSpPr>
        <p:grpSpPr>
          <a:xfrm rot="-10800000">
            <a:off x="294360" y="5565699"/>
            <a:ext cx="14264640" cy="72008"/>
            <a:chOff x="0" y="0"/>
            <a:chExt cx="41248658" cy="208223"/>
          </a:xfrm>
        </p:grpSpPr>
        <p:sp>
          <p:nvSpPr>
            <p:cNvPr id="36" name="Freeform 36">
              <a:extLst>
                <a:ext uri="{FF2B5EF4-FFF2-40B4-BE49-F238E27FC236}">
                  <a16:creationId xmlns:a16="http://schemas.microsoft.com/office/drawing/2014/main" id="{E6BE2D4D-CE4F-A56C-B408-6FEAE4777FB1}"/>
                </a:ext>
              </a:extLst>
            </p:cNvPr>
            <p:cNvSpPr/>
            <p:nvPr/>
          </p:nvSpPr>
          <p:spPr>
            <a:xfrm>
              <a:off x="0" y="0"/>
              <a:ext cx="41248658" cy="208223"/>
            </a:xfrm>
            <a:custGeom>
              <a:avLst/>
              <a:gdLst/>
              <a:ahLst/>
              <a:cxnLst/>
              <a:rect l="l" t="t" r="r" b="b"/>
              <a:pathLst>
                <a:path w="42681075" h="208222">
                  <a:moveTo>
                    <a:pt x="9258" y="0"/>
                  </a:moveTo>
                  <a:lnTo>
                    <a:pt x="42671817" y="125129"/>
                  </a:lnTo>
                  <a:cubicBezTo>
                    <a:pt x="42676905" y="125129"/>
                    <a:pt x="42681075" y="143836"/>
                    <a:pt x="42681075" y="166700"/>
                  </a:cubicBezTo>
                  <a:cubicBezTo>
                    <a:pt x="42681075" y="189564"/>
                    <a:pt x="42676905" y="208222"/>
                    <a:pt x="42671817" y="208222"/>
                  </a:cubicBezTo>
                  <a:lnTo>
                    <a:pt x="9258" y="83142"/>
                  </a:lnTo>
                  <a:cubicBezTo>
                    <a:pt x="4166" y="83142"/>
                    <a:pt x="0" y="64435"/>
                    <a:pt x="0" y="41571"/>
                  </a:cubicBezTo>
                  <a:cubicBezTo>
                    <a:pt x="0" y="18707"/>
                    <a:pt x="4166" y="0"/>
                    <a:pt x="9258" y="0"/>
                  </a:cubicBezTo>
                  <a:close/>
                </a:path>
              </a:pathLst>
            </a:custGeom>
            <a:solidFill>
              <a:srgbClr val="65AE45">
                <a:alpha val="32941"/>
              </a:srgbClr>
            </a:solidFill>
          </p:spPr>
          <p:txBody>
            <a:bodyPr/>
            <a:lstStyle/>
            <a:p>
              <a:endParaRPr lang="en-GB" dirty="0"/>
            </a:p>
          </p:txBody>
        </p:sp>
      </p:grpSp>
      <p:sp>
        <p:nvSpPr>
          <p:cNvPr id="37" name="TextBox 37">
            <a:extLst>
              <a:ext uri="{FF2B5EF4-FFF2-40B4-BE49-F238E27FC236}">
                <a16:creationId xmlns:a16="http://schemas.microsoft.com/office/drawing/2014/main" id="{C3F29E24-6FAE-7E2A-0AB5-92188A5BD41A}"/>
              </a:ext>
            </a:extLst>
          </p:cNvPr>
          <p:cNvSpPr txBox="1"/>
          <p:nvPr/>
        </p:nvSpPr>
        <p:spPr>
          <a:xfrm rot="3076752">
            <a:off x="2268071" y="1859452"/>
            <a:ext cx="2293717" cy="1095446"/>
          </a:xfrm>
          <a:prstGeom prst="rect">
            <a:avLst/>
          </a:prstGeom>
        </p:spPr>
        <p:txBody>
          <a:bodyPr lIns="0" tIns="0" rIns="0" bIns="0" rtlCol="0" anchor="t">
            <a:spAutoFit/>
          </a:bodyPr>
          <a:lstStyle/>
          <a:p>
            <a:pPr algn="ctr" rtl="1">
              <a:lnSpc>
                <a:spcPts val="2171"/>
              </a:lnSpc>
            </a:pPr>
            <a:endParaRPr/>
          </a:p>
          <a:p>
            <a:pPr algn="ctr" rtl="1">
              <a:lnSpc>
                <a:spcPts val="2259"/>
              </a:lnSpc>
            </a:pPr>
            <a:r>
              <a:rPr lang="en-US" sz="1298" b="1" spc="44">
                <a:solidFill>
                  <a:srgbClr val="FFFFFF"/>
                </a:solidFill>
                <a:latin typeface="Yasmin Bold"/>
                <a:ea typeface="Yasmin Bold"/>
                <a:cs typeface="Yasmin Bold"/>
                <a:sym typeface="Yasmin Bold"/>
              </a:rPr>
              <a:t>Sustainability in the Sultanate of Oman</a:t>
            </a:r>
          </a:p>
          <a:p>
            <a:pPr algn="ctr" rtl="1">
              <a:lnSpc>
                <a:spcPts val="2259"/>
              </a:lnSpc>
            </a:pPr>
            <a:endParaRPr lang="en-US" sz="1298" b="1" spc="44">
              <a:solidFill>
                <a:srgbClr val="FFFFFF"/>
              </a:solidFill>
              <a:latin typeface="Yasmin Bold"/>
              <a:ea typeface="Yasmin Bold"/>
              <a:cs typeface="Yasmin Bold"/>
              <a:sym typeface="Yasmin Bold"/>
            </a:endParaRPr>
          </a:p>
        </p:txBody>
      </p:sp>
      <p:sp>
        <p:nvSpPr>
          <p:cNvPr id="38" name="TextBox 38">
            <a:extLst>
              <a:ext uri="{FF2B5EF4-FFF2-40B4-BE49-F238E27FC236}">
                <a16:creationId xmlns:a16="http://schemas.microsoft.com/office/drawing/2014/main" id="{AC62D917-CFCC-8E0D-336C-A48790F24544}"/>
              </a:ext>
            </a:extLst>
          </p:cNvPr>
          <p:cNvSpPr txBox="1"/>
          <p:nvPr/>
        </p:nvSpPr>
        <p:spPr>
          <a:xfrm>
            <a:off x="0" y="306944"/>
            <a:ext cx="3335429" cy="576948"/>
          </a:xfrm>
          <a:prstGeom prst="rect">
            <a:avLst/>
          </a:prstGeom>
        </p:spPr>
        <p:txBody>
          <a:bodyPr lIns="0" tIns="0" rIns="0" bIns="0" rtlCol="0" anchor="t">
            <a:spAutoFit/>
          </a:bodyPr>
          <a:lstStyle/>
          <a:p>
            <a:pPr algn="ctr">
              <a:lnSpc>
                <a:spcPts val="2324"/>
              </a:lnSpc>
            </a:pPr>
            <a:r>
              <a:rPr lang="en-US" sz="1660" b="1" spc="227">
                <a:solidFill>
                  <a:srgbClr val="323E48"/>
                </a:solidFill>
                <a:latin typeface="Poppins Bold"/>
                <a:ea typeface="Poppins Bold"/>
                <a:cs typeface="Poppins Bold"/>
                <a:sym typeface="Poppins Bold"/>
              </a:rPr>
              <a:t>DHOFAR  UNIVERSITY</a:t>
            </a:r>
          </a:p>
          <a:p>
            <a:pPr algn="ctr">
              <a:lnSpc>
                <a:spcPts val="2324"/>
              </a:lnSpc>
            </a:pPr>
            <a:r>
              <a:rPr lang="en-US" sz="1660" b="1" spc="1">
                <a:solidFill>
                  <a:srgbClr val="323E48"/>
                </a:solidFill>
                <a:latin typeface="Poppins Bold"/>
                <a:ea typeface="Poppins Bold"/>
                <a:cs typeface="Poppins Bold"/>
                <a:sym typeface="Poppins Bold"/>
              </a:rPr>
              <a:t>COLLEGE OF ENGINEERING</a:t>
            </a:r>
          </a:p>
        </p:txBody>
      </p:sp>
      <p:sp>
        <p:nvSpPr>
          <p:cNvPr id="39" name="TextBox 39">
            <a:extLst>
              <a:ext uri="{FF2B5EF4-FFF2-40B4-BE49-F238E27FC236}">
                <a16:creationId xmlns:a16="http://schemas.microsoft.com/office/drawing/2014/main" id="{2570C2A7-B81F-7158-A8FD-B3B983806049}"/>
              </a:ext>
            </a:extLst>
          </p:cNvPr>
          <p:cNvSpPr txBox="1"/>
          <p:nvPr/>
        </p:nvSpPr>
        <p:spPr>
          <a:xfrm>
            <a:off x="4965896" y="12936988"/>
            <a:ext cx="3408355" cy="493456"/>
          </a:xfrm>
          <a:prstGeom prst="rect">
            <a:avLst/>
          </a:prstGeom>
        </p:spPr>
        <p:txBody>
          <a:bodyPr lIns="0" tIns="0" rIns="0" bIns="0" rtlCol="0" anchor="t">
            <a:spAutoFit/>
          </a:bodyPr>
          <a:lstStyle/>
          <a:p>
            <a:pPr algn="l">
              <a:lnSpc>
                <a:spcPts val="3779"/>
              </a:lnSpc>
            </a:pPr>
            <a:r>
              <a:rPr lang="en-US" sz="2700" b="1">
                <a:solidFill>
                  <a:srgbClr val="000000"/>
                </a:solidFill>
                <a:latin typeface="Telegraf Bold"/>
                <a:ea typeface="Telegraf Bold"/>
                <a:cs typeface="Telegraf Bold"/>
                <a:sym typeface="Telegraf Bold"/>
              </a:rPr>
              <a:t>METHODOLOGY</a:t>
            </a:r>
          </a:p>
        </p:txBody>
      </p:sp>
      <p:sp>
        <p:nvSpPr>
          <p:cNvPr id="40" name="TextBox 40">
            <a:extLst>
              <a:ext uri="{FF2B5EF4-FFF2-40B4-BE49-F238E27FC236}">
                <a16:creationId xmlns:a16="http://schemas.microsoft.com/office/drawing/2014/main" id="{0CFA007F-0F27-7138-30B5-2EBBB9AE552D}"/>
              </a:ext>
            </a:extLst>
          </p:cNvPr>
          <p:cNvSpPr txBox="1"/>
          <p:nvPr/>
        </p:nvSpPr>
        <p:spPr>
          <a:xfrm>
            <a:off x="4965896" y="13585937"/>
            <a:ext cx="4485931" cy="4726928"/>
          </a:xfrm>
          <a:prstGeom prst="rect">
            <a:avLst/>
          </a:prstGeom>
        </p:spPr>
        <p:txBody>
          <a:bodyPr lIns="0" tIns="0" rIns="0" bIns="0" rtlCol="0" anchor="t">
            <a:spAutoFit/>
          </a:bodyPr>
          <a:lstStyle/>
          <a:p>
            <a:pPr algn="just">
              <a:lnSpc>
                <a:spcPts val="1960"/>
              </a:lnSpc>
            </a:pPr>
            <a:r>
              <a:rPr lang="en-US" sz="1400">
                <a:solidFill>
                  <a:srgbClr val="000000"/>
                </a:solidFill>
                <a:latin typeface="Telegraf"/>
                <a:ea typeface="Telegraf"/>
                <a:cs typeface="Telegraf"/>
                <a:sym typeface="Telegraf"/>
              </a:rPr>
              <a:t>This section outlines the approach and methods used in your research or project. Provide a detailed explanation of your innovative solution, including its scientific or engineering basis. Highlight the strategies your team employed, the methodologies applied, and any special technologies utilized.</a:t>
            </a:r>
          </a:p>
          <a:p>
            <a:pPr algn="just">
              <a:lnSpc>
                <a:spcPts val="1960"/>
              </a:lnSpc>
            </a:pPr>
            <a:r>
              <a:rPr lang="en-US" sz="1400" b="1">
                <a:solidFill>
                  <a:srgbClr val="63AD45"/>
                </a:solidFill>
                <a:latin typeface="Telegraf Bold"/>
                <a:ea typeface="Telegraf Bold"/>
                <a:cs typeface="Telegraf Bold"/>
                <a:sym typeface="Telegraf Bold"/>
              </a:rPr>
              <a:t>Content:</a:t>
            </a:r>
          </a:p>
          <a:p>
            <a:pPr marL="302262" lvl="1" indent="-151131" algn="just">
              <a:lnSpc>
                <a:spcPts val="1960"/>
              </a:lnSpc>
              <a:buFont typeface="Arial"/>
              <a:buChar char="•"/>
            </a:pPr>
            <a:r>
              <a:rPr lang="en-US" sz="1400">
                <a:solidFill>
                  <a:srgbClr val="000000"/>
                </a:solidFill>
                <a:latin typeface="Telegraf"/>
                <a:ea typeface="Telegraf"/>
                <a:cs typeface="Telegraf"/>
                <a:sym typeface="Telegraf"/>
              </a:rPr>
              <a:t>Describe the step-by-step process for implementing the solution.</a:t>
            </a:r>
          </a:p>
          <a:p>
            <a:pPr marL="302262" lvl="1" indent="-151131" algn="just">
              <a:lnSpc>
                <a:spcPts val="1960"/>
              </a:lnSpc>
              <a:buFont typeface="Arial"/>
              <a:buChar char="•"/>
            </a:pPr>
            <a:r>
              <a:rPr lang="en-US" sz="1400">
                <a:solidFill>
                  <a:srgbClr val="000000"/>
                </a:solidFill>
                <a:latin typeface="Telegraf"/>
                <a:ea typeface="Telegraf"/>
                <a:cs typeface="Telegraf"/>
                <a:sym typeface="Telegraf"/>
              </a:rPr>
              <a:t>Explain the sustainability aspects, addressing environmental, economic, and social benefits.</a:t>
            </a:r>
          </a:p>
          <a:p>
            <a:pPr marL="302262" lvl="1" indent="-151131" algn="just">
              <a:lnSpc>
                <a:spcPts val="1960"/>
              </a:lnSpc>
              <a:buFont typeface="Arial"/>
              <a:buChar char="•"/>
            </a:pPr>
            <a:r>
              <a:rPr lang="en-US" sz="1400">
                <a:solidFill>
                  <a:srgbClr val="000000"/>
                </a:solidFill>
                <a:latin typeface="Telegraf"/>
                <a:ea typeface="Telegraf"/>
                <a:cs typeface="Telegraf"/>
                <a:sym typeface="Telegraf"/>
              </a:rPr>
              <a:t>Discuss scalability, feasibility, and cost-effectiveness to demonstrate the solution’s practicality and broader applicability.</a:t>
            </a:r>
          </a:p>
          <a:p>
            <a:pPr algn="just">
              <a:lnSpc>
                <a:spcPts val="1960"/>
              </a:lnSpc>
            </a:pPr>
            <a:r>
              <a:rPr lang="en-US" sz="1400" b="1">
                <a:solidFill>
                  <a:srgbClr val="63AD45"/>
                </a:solidFill>
                <a:latin typeface="Telegraf Bold"/>
                <a:ea typeface="Telegraf Bold"/>
                <a:cs typeface="Telegraf Bold"/>
                <a:sym typeface="Telegraf Bold"/>
              </a:rPr>
              <a:t>Example:</a:t>
            </a:r>
          </a:p>
          <a:p>
            <a:pPr algn="just">
              <a:lnSpc>
                <a:spcPts val="1960"/>
              </a:lnSpc>
            </a:pPr>
            <a:r>
              <a:rPr lang="en-US" sz="1400">
                <a:solidFill>
                  <a:srgbClr val="000000"/>
                </a:solidFill>
                <a:latin typeface="Telegraf"/>
                <a:ea typeface="Telegraf"/>
                <a:cs typeface="Telegraf"/>
                <a:sym typeface="Telegraf"/>
              </a:rPr>
              <a:t>Our approach integrates solar-powered desalination with IoT-based monitoring systems, ensuring energy efficiency and real-time resource management.</a:t>
            </a:r>
          </a:p>
          <a:p>
            <a:pPr algn="just">
              <a:lnSpc>
                <a:spcPts val="1960"/>
              </a:lnSpc>
            </a:pPr>
            <a:endParaRPr lang="en-US" sz="1400">
              <a:solidFill>
                <a:srgbClr val="000000"/>
              </a:solidFill>
              <a:latin typeface="Telegraf"/>
              <a:ea typeface="Telegraf"/>
              <a:cs typeface="Telegraf"/>
              <a:sym typeface="Telegraf"/>
            </a:endParaRPr>
          </a:p>
        </p:txBody>
      </p:sp>
      <p:sp>
        <p:nvSpPr>
          <p:cNvPr id="41" name="TextBox 41">
            <a:extLst>
              <a:ext uri="{FF2B5EF4-FFF2-40B4-BE49-F238E27FC236}">
                <a16:creationId xmlns:a16="http://schemas.microsoft.com/office/drawing/2014/main" id="{4C80549F-421A-5C9E-DB3B-AA018E7BC31A}"/>
              </a:ext>
            </a:extLst>
          </p:cNvPr>
          <p:cNvSpPr txBox="1"/>
          <p:nvPr/>
        </p:nvSpPr>
        <p:spPr>
          <a:xfrm>
            <a:off x="5027065" y="5685332"/>
            <a:ext cx="4514240" cy="456920"/>
          </a:xfrm>
          <a:prstGeom prst="rect">
            <a:avLst/>
          </a:prstGeom>
        </p:spPr>
        <p:txBody>
          <a:bodyPr lIns="0" tIns="0" rIns="0" bIns="0" rtlCol="0" anchor="t">
            <a:spAutoFit/>
          </a:bodyPr>
          <a:lstStyle/>
          <a:p>
            <a:pPr algn="l">
              <a:lnSpc>
                <a:spcPts val="3779"/>
              </a:lnSpc>
            </a:pPr>
            <a:r>
              <a:rPr lang="en-US" sz="2700" b="1" dirty="0">
                <a:solidFill>
                  <a:srgbClr val="000000"/>
                </a:solidFill>
                <a:latin typeface="Telegraf Bold"/>
                <a:ea typeface="Telegraf Bold"/>
                <a:cs typeface="Telegraf Bold"/>
                <a:sym typeface="Telegraf Bold"/>
              </a:rPr>
              <a:t>OBJECTIVES</a:t>
            </a:r>
          </a:p>
        </p:txBody>
      </p:sp>
      <p:sp>
        <p:nvSpPr>
          <p:cNvPr id="42" name="TextBox 42">
            <a:extLst>
              <a:ext uri="{FF2B5EF4-FFF2-40B4-BE49-F238E27FC236}">
                <a16:creationId xmlns:a16="http://schemas.microsoft.com/office/drawing/2014/main" id="{06E5993A-5DE3-4D20-0154-8EAD07CD5AF9}"/>
              </a:ext>
            </a:extLst>
          </p:cNvPr>
          <p:cNvSpPr txBox="1"/>
          <p:nvPr/>
        </p:nvSpPr>
        <p:spPr>
          <a:xfrm>
            <a:off x="4960355" y="6254988"/>
            <a:ext cx="4565018" cy="4479278"/>
          </a:xfrm>
          <a:prstGeom prst="rect">
            <a:avLst/>
          </a:prstGeom>
        </p:spPr>
        <p:txBody>
          <a:bodyPr lIns="0" tIns="0" rIns="0" bIns="0" rtlCol="0" anchor="t">
            <a:spAutoFit/>
          </a:bodyPr>
          <a:lstStyle/>
          <a:p>
            <a:pPr algn="just">
              <a:lnSpc>
                <a:spcPts val="1960"/>
              </a:lnSpc>
            </a:pPr>
            <a:r>
              <a:rPr lang="en-US" sz="1400">
                <a:solidFill>
                  <a:srgbClr val="000000"/>
                </a:solidFill>
                <a:latin typeface="Telegraf"/>
                <a:ea typeface="Telegraf"/>
                <a:cs typeface="Telegraf"/>
                <a:sym typeface="Telegraf"/>
              </a:rPr>
              <a:t>his section should clearly articulate the primary objectives of your project or research. </a:t>
            </a:r>
            <a:r>
              <a:rPr lang="en-US" sz="1400" dirty="0">
                <a:solidFill>
                  <a:srgbClr val="000000"/>
                </a:solidFill>
                <a:latin typeface="Telegraf"/>
                <a:ea typeface="Telegraf"/>
                <a:cs typeface="Telegraf"/>
                <a:sym typeface="Telegraf"/>
              </a:rPr>
              <a:t>Focus on outlining the goals you aim to achieve and how they address the identified problem. Emphasize the alignment of your objectives with sustainable development principles, Oman Vision 2040, and the broader socio-economic and environmental context.</a:t>
            </a:r>
          </a:p>
          <a:p>
            <a:pPr marL="302261" lvl="1" indent="-151130" algn="just">
              <a:lnSpc>
                <a:spcPts val="1960"/>
              </a:lnSpc>
              <a:buFont typeface="Arial"/>
              <a:buChar char="•"/>
            </a:pPr>
            <a:r>
              <a:rPr lang="en-US" sz="1400" b="1" dirty="0">
                <a:solidFill>
                  <a:srgbClr val="52B351"/>
                </a:solidFill>
                <a:latin typeface="Telegraf Bold"/>
                <a:ea typeface="Telegraf Bold"/>
                <a:cs typeface="Telegraf Bold"/>
                <a:sym typeface="Telegraf Bold"/>
              </a:rPr>
              <a:t>Tip: </a:t>
            </a:r>
          </a:p>
          <a:p>
            <a:pPr algn="just">
              <a:lnSpc>
                <a:spcPts val="1960"/>
              </a:lnSpc>
            </a:pPr>
            <a:r>
              <a:rPr lang="en-US" sz="1400" dirty="0">
                <a:solidFill>
                  <a:srgbClr val="000000"/>
                </a:solidFill>
                <a:latin typeface="Telegraf"/>
                <a:ea typeface="Telegraf"/>
                <a:cs typeface="Telegraf"/>
                <a:sym typeface="Telegraf"/>
              </a:rPr>
              <a:t>Use concise and action-oriented statements to define what your solution seeks to accomplish, such as enhancing resource efficiency, promoting innovation, or driving community impact.</a:t>
            </a:r>
          </a:p>
          <a:p>
            <a:pPr marL="302261" lvl="1" indent="-151130" algn="just">
              <a:lnSpc>
                <a:spcPts val="1960"/>
              </a:lnSpc>
              <a:buFont typeface="Arial"/>
              <a:buChar char="•"/>
            </a:pPr>
            <a:r>
              <a:rPr lang="en-US" sz="1400" b="1" dirty="0">
                <a:solidFill>
                  <a:srgbClr val="63AD45"/>
                </a:solidFill>
                <a:latin typeface="Telegraf Bold"/>
                <a:ea typeface="Telegraf Bold"/>
                <a:cs typeface="Telegraf Bold"/>
                <a:sym typeface="Telegraf Bold"/>
              </a:rPr>
              <a:t>Example:</a:t>
            </a:r>
          </a:p>
          <a:p>
            <a:pPr algn="just">
              <a:lnSpc>
                <a:spcPts val="1960"/>
              </a:lnSpc>
            </a:pPr>
            <a:r>
              <a:rPr lang="en-US" sz="1400" dirty="0">
                <a:solidFill>
                  <a:srgbClr val="000000"/>
                </a:solidFill>
                <a:latin typeface="Telegraf"/>
                <a:ea typeface="Telegraf"/>
                <a:cs typeface="Telegraf"/>
                <a:sym typeface="Telegraf"/>
              </a:rPr>
              <a:t>The objective of this project is to develop a cost-effective, solar-powered desalination system to sustainably meet Dhofar’s growing water demands while reducing reliance on groundwater resources.</a:t>
            </a:r>
          </a:p>
          <a:p>
            <a:pPr algn="just">
              <a:lnSpc>
                <a:spcPts val="1960"/>
              </a:lnSpc>
            </a:pPr>
            <a:endParaRPr lang="en-US" sz="1400" dirty="0">
              <a:solidFill>
                <a:srgbClr val="000000"/>
              </a:solidFill>
              <a:latin typeface="Telegraf"/>
              <a:ea typeface="Telegraf"/>
              <a:cs typeface="Telegraf"/>
              <a:sym typeface="Telegraf"/>
            </a:endParaRPr>
          </a:p>
        </p:txBody>
      </p:sp>
      <p:sp>
        <p:nvSpPr>
          <p:cNvPr id="43" name="TextBox 43">
            <a:extLst>
              <a:ext uri="{FF2B5EF4-FFF2-40B4-BE49-F238E27FC236}">
                <a16:creationId xmlns:a16="http://schemas.microsoft.com/office/drawing/2014/main" id="{A394EE4C-905E-2F39-A75E-119AFF16118F}"/>
              </a:ext>
            </a:extLst>
          </p:cNvPr>
          <p:cNvSpPr txBox="1"/>
          <p:nvPr/>
        </p:nvSpPr>
        <p:spPr>
          <a:xfrm>
            <a:off x="10059136" y="5685332"/>
            <a:ext cx="3956530" cy="456920"/>
          </a:xfrm>
          <a:prstGeom prst="rect">
            <a:avLst/>
          </a:prstGeom>
        </p:spPr>
        <p:txBody>
          <a:bodyPr lIns="0" tIns="0" rIns="0" bIns="0" rtlCol="0" anchor="t">
            <a:spAutoFit/>
          </a:bodyPr>
          <a:lstStyle/>
          <a:p>
            <a:pPr algn="l">
              <a:lnSpc>
                <a:spcPts val="3779"/>
              </a:lnSpc>
            </a:pPr>
            <a:r>
              <a:rPr lang="en-US" sz="2700" b="1" dirty="0">
                <a:solidFill>
                  <a:srgbClr val="000000"/>
                </a:solidFill>
                <a:latin typeface="Telegraf Bold"/>
                <a:ea typeface="Telegraf Bold"/>
                <a:cs typeface="Telegraf Bold"/>
                <a:sym typeface="Telegraf Bold"/>
              </a:rPr>
              <a:t>RESULTS</a:t>
            </a:r>
          </a:p>
        </p:txBody>
      </p:sp>
      <p:sp>
        <p:nvSpPr>
          <p:cNvPr id="44" name="TextBox 44">
            <a:extLst>
              <a:ext uri="{FF2B5EF4-FFF2-40B4-BE49-F238E27FC236}">
                <a16:creationId xmlns:a16="http://schemas.microsoft.com/office/drawing/2014/main" id="{B9031564-2F60-FDA3-CFFE-1172E1F48E73}"/>
              </a:ext>
            </a:extLst>
          </p:cNvPr>
          <p:cNvSpPr txBox="1"/>
          <p:nvPr/>
        </p:nvSpPr>
        <p:spPr>
          <a:xfrm>
            <a:off x="10059136" y="6331188"/>
            <a:ext cx="4296932" cy="6460491"/>
          </a:xfrm>
          <a:prstGeom prst="rect">
            <a:avLst/>
          </a:prstGeom>
        </p:spPr>
        <p:txBody>
          <a:bodyPr lIns="0" tIns="0" rIns="0" bIns="0" rtlCol="0" anchor="t">
            <a:spAutoFit/>
          </a:bodyPr>
          <a:lstStyle/>
          <a:p>
            <a:pPr algn="just">
              <a:lnSpc>
                <a:spcPts val="1960"/>
              </a:lnSpc>
            </a:pPr>
            <a:r>
              <a:rPr lang="en-US" sz="1400" dirty="0">
                <a:solidFill>
                  <a:srgbClr val="000000"/>
                </a:solidFill>
                <a:latin typeface="Telegraf"/>
                <a:ea typeface="Telegraf"/>
                <a:cs typeface="Telegraf"/>
                <a:sym typeface="Telegraf"/>
              </a:rPr>
              <a:t>This section presents the outcomes of your research or project, directly addressing the hypothesis or question stated in the introduction. Summarize key findings concisely, focusing on their significance and alignment with your objectives.</a:t>
            </a:r>
          </a:p>
          <a:p>
            <a:pPr algn="just">
              <a:lnSpc>
                <a:spcPts val="1960"/>
              </a:lnSpc>
            </a:pPr>
            <a:r>
              <a:rPr lang="en-US" sz="1400" b="1" dirty="0">
                <a:solidFill>
                  <a:srgbClr val="63AD45"/>
                </a:solidFill>
                <a:latin typeface="Telegraf Bold"/>
                <a:ea typeface="Telegraf Bold"/>
                <a:cs typeface="Telegraf Bold"/>
                <a:sym typeface="Telegraf Bold"/>
              </a:rPr>
              <a:t>Content:</a:t>
            </a:r>
          </a:p>
          <a:p>
            <a:pPr marL="302261" lvl="1" indent="-151130" algn="just">
              <a:lnSpc>
                <a:spcPts val="1960"/>
              </a:lnSpc>
              <a:buFont typeface="Arial"/>
              <a:buChar char="•"/>
            </a:pPr>
            <a:r>
              <a:rPr lang="en-US" sz="1400" dirty="0">
                <a:solidFill>
                  <a:srgbClr val="000000"/>
                </a:solidFill>
                <a:latin typeface="Telegraf"/>
                <a:ea typeface="Telegraf"/>
                <a:cs typeface="Telegraf"/>
                <a:sym typeface="Telegraf"/>
              </a:rPr>
              <a:t>Highlight the most important results using bullet points for clarity.</a:t>
            </a:r>
          </a:p>
          <a:p>
            <a:pPr marL="302261" lvl="1" indent="-151130" algn="just">
              <a:lnSpc>
                <a:spcPts val="1960"/>
              </a:lnSpc>
              <a:buFont typeface="Arial"/>
              <a:buChar char="•"/>
            </a:pPr>
            <a:r>
              <a:rPr lang="en-US" sz="1400" dirty="0">
                <a:solidFill>
                  <a:srgbClr val="000000"/>
                </a:solidFill>
                <a:latin typeface="Telegraf"/>
                <a:ea typeface="Telegraf"/>
                <a:cs typeface="Telegraf"/>
                <a:sym typeface="Telegraf"/>
              </a:rPr>
              <a:t>Include graphs, tables, or visuals to support and illustrate your findings.</a:t>
            </a:r>
          </a:p>
          <a:p>
            <a:pPr marL="302261" lvl="1" indent="-151130" algn="just">
              <a:lnSpc>
                <a:spcPts val="1960"/>
              </a:lnSpc>
              <a:buFont typeface="Arial"/>
              <a:buChar char="•"/>
            </a:pPr>
            <a:r>
              <a:rPr lang="en-US" sz="1400" dirty="0">
                <a:solidFill>
                  <a:srgbClr val="000000"/>
                </a:solidFill>
                <a:latin typeface="Telegraf"/>
                <a:ea typeface="Telegraf"/>
                <a:cs typeface="Telegraf"/>
                <a:sym typeface="Telegraf"/>
              </a:rPr>
              <a:t>Provide an impact assessment, detailing potential benefits to the community, environment, and economy.</a:t>
            </a:r>
          </a:p>
          <a:p>
            <a:pPr algn="just">
              <a:lnSpc>
                <a:spcPts val="1960"/>
              </a:lnSpc>
            </a:pPr>
            <a:r>
              <a:rPr lang="en-US" sz="1400" b="1" dirty="0">
                <a:solidFill>
                  <a:srgbClr val="63AD45"/>
                </a:solidFill>
                <a:latin typeface="Telegraf Bold"/>
                <a:ea typeface="Telegraf Bold"/>
                <a:cs typeface="Telegraf Bold"/>
                <a:sym typeface="Telegraf Bold"/>
              </a:rPr>
              <a:t>Tip: </a:t>
            </a:r>
            <a:r>
              <a:rPr lang="en-US" sz="1400" dirty="0">
                <a:solidFill>
                  <a:srgbClr val="000000"/>
                </a:solidFill>
                <a:latin typeface="Telegraf"/>
                <a:ea typeface="Telegraf"/>
                <a:cs typeface="Telegraf"/>
                <a:sym typeface="Telegraf"/>
              </a:rPr>
              <a:t>Emphasize how your results align with Oman’s Vision 2040 and the United Nations Sustainable Development Goals (SDGs) to reinforce the relevance and broader implications of your work.</a:t>
            </a:r>
          </a:p>
          <a:p>
            <a:pPr algn="just">
              <a:lnSpc>
                <a:spcPts val="1960"/>
              </a:lnSpc>
            </a:pPr>
            <a:r>
              <a:rPr lang="en-US" sz="1400" b="1" dirty="0">
                <a:solidFill>
                  <a:srgbClr val="65AE45"/>
                </a:solidFill>
                <a:latin typeface="Telegraf Bold"/>
                <a:ea typeface="Telegraf Bold"/>
                <a:cs typeface="Telegraf Bold"/>
                <a:sym typeface="Telegraf Bold"/>
              </a:rPr>
              <a:t>Example:</a:t>
            </a:r>
          </a:p>
          <a:p>
            <a:pPr marL="302261" lvl="1" indent="-151130" algn="just">
              <a:lnSpc>
                <a:spcPts val="1960"/>
              </a:lnSpc>
              <a:buFont typeface="Arial"/>
              <a:buChar char="•"/>
            </a:pPr>
            <a:r>
              <a:rPr lang="en-US" sz="1400" dirty="0">
                <a:solidFill>
                  <a:srgbClr val="000000"/>
                </a:solidFill>
                <a:latin typeface="Telegraf"/>
                <a:ea typeface="Telegraf"/>
                <a:cs typeface="Telegraf"/>
                <a:sym typeface="Telegraf"/>
              </a:rPr>
              <a:t>The solution reduced water consumption by 30% in pilot tests.</a:t>
            </a:r>
          </a:p>
          <a:p>
            <a:pPr marL="302261" lvl="1" indent="-151130" algn="just">
              <a:lnSpc>
                <a:spcPts val="1960"/>
              </a:lnSpc>
              <a:buFont typeface="Arial"/>
              <a:buChar char="•"/>
            </a:pPr>
            <a:r>
              <a:rPr lang="en-US" sz="1400" dirty="0">
                <a:solidFill>
                  <a:srgbClr val="000000"/>
                </a:solidFill>
                <a:latin typeface="Telegraf"/>
                <a:ea typeface="Telegraf"/>
                <a:cs typeface="Telegraf"/>
                <a:sym typeface="Telegraf"/>
              </a:rPr>
              <a:t>Energy efficiency improved by 20% with solar-powered technology.</a:t>
            </a:r>
          </a:p>
          <a:p>
            <a:pPr marL="302261" lvl="1" indent="-151130" algn="just">
              <a:lnSpc>
                <a:spcPts val="1960"/>
              </a:lnSpc>
              <a:buFont typeface="Arial"/>
              <a:buChar char="•"/>
            </a:pPr>
            <a:r>
              <a:rPr lang="en-US" sz="1400" dirty="0">
                <a:solidFill>
                  <a:srgbClr val="000000"/>
                </a:solidFill>
                <a:latin typeface="Telegraf"/>
                <a:ea typeface="Telegraf"/>
                <a:cs typeface="Telegraf"/>
                <a:sym typeface="Telegraf"/>
              </a:rPr>
              <a:t>Alignment with SDG 6 (Clean Water) and SDG 13 (Climate Action).</a:t>
            </a:r>
          </a:p>
          <a:p>
            <a:pPr algn="just">
              <a:lnSpc>
                <a:spcPts val="1960"/>
              </a:lnSpc>
            </a:pPr>
            <a:endParaRPr lang="en-US" sz="1400" dirty="0">
              <a:solidFill>
                <a:srgbClr val="000000"/>
              </a:solidFill>
              <a:latin typeface="Telegraf"/>
              <a:ea typeface="Telegraf"/>
              <a:cs typeface="Telegraf"/>
              <a:sym typeface="Telegraf"/>
            </a:endParaRPr>
          </a:p>
        </p:txBody>
      </p:sp>
      <p:sp>
        <p:nvSpPr>
          <p:cNvPr id="45" name="TextBox 45">
            <a:extLst>
              <a:ext uri="{FF2B5EF4-FFF2-40B4-BE49-F238E27FC236}">
                <a16:creationId xmlns:a16="http://schemas.microsoft.com/office/drawing/2014/main" id="{830D5B72-5551-B67B-4DE3-D3567E4EC444}"/>
              </a:ext>
            </a:extLst>
          </p:cNvPr>
          <p:cNvSpPr txBox="1"/>
          <p:nvPr/>
        </p:nvSpPr>
        <p:spPr>
          <a:xfrm>
            <a:off x="10047820" y="12820650"/>
            <a:ext cx="3349599" cy="493456"/>
          </a:xfrm>
          <a:prstGeom prst="rect">
            <a:avLst/>
          </a:prstGeom>
        </p:spPr>
        <p:txBody>
          <a:bodyPr lIns="0" tIns="0" rIns="0" bIns="0" rtlCol="0" anchor="t">
            <a:spAutoFit/>
          </a:bodyPr>
          <a:lstStyle/>
          <a:p>
            <a:pPr algn="l">
              <a:lnSpc>
                <a:spcPts val="3779"/>
              </a:lnSpc>
            </a:pPr>
            <a:r>
              <a:rPr lang="en-US" sz="2700" b="1">
                <a:solidFill>
                  <a:srgbClr val="000000"/>
                </a:solidFill>
                <a:latin typeface="Telegraf Bold"/>
                <a:ea typeface="Telegraf Bold"/>
                <a:cs typeface="Telegraf Bold"/>
                <a:sym typeface="Telegraf Bold"/>
              </a:rPr>
              <a:t>CONCLUSION</a:t>
            </a:r>
          </a:p>
        </p:txBody>
      </p:sp>
      <p:sp>
        <p:nvSpPr>
          <p:cNvPr id="46" name="TextBox 46">
            <a:extLst>
              <a:ext uri="{FF2B5EF4-FFF2-40B4-BE49-F238E27FC236}">
                <a16:creationId xmlns:a16="http://schemas.microsoft.com/office/drawing/2014/main" id="{CFDF88F7-FE82-3D09-4AF6-034A7E6ECE1B}"/>
              </a:ext>
            </a:extLst>
          </p:cNvPr>
          <p:cNvSpPr txBox="1"/>
          <p:nvPr/>
        </p:nvSpPr>
        <p:spPr>
          <a:xfrm>
            <a:off x="10047820" y="13422840"/>
            <a:ext cx="4308248" cy="5737341"/>
          </a:xfrm>
          <a:prstGeom prst="rect">
            <a:avLst/>
          </a:prstGeom>
        </p:spPr>
        <p:txBody>
          <a:bodyPr lIns="0" tIns="0" rIns="0" bIns="0" rtlCol="0" anchor="t">
            <a:spAutoFit/>
          </a:bodyPr>
          <a:lstStyle/>
          <a:p>
            <a:pPr algn="just">
              <a:lnSpc>
                <a:spcPts val="1918"/>
              </a:lnSpc>
            </a:pPr>
            <a:r>
              <a:rPr lang="en-US" sz="1370">
                <a:solidFill>
                  <a:srgbClr val="000000"/>
                </a:solidFill>
                <a:latin typeface="Telegraf"/>
                <a:ea typeface="Telegraf"/>
                <a:cs typeface="Telegraf"/>
                <a:sym typeface="Telegraf"/>
              </a:rPr>
              <a:t>This section should summarize the key findings and takeaways from your research or project. Highlight two to three actionable results that are most significant and relevant to addressing the identified challenge. Provide a brief explanation of these findings to encourage dialogue or further discussion with the audience.</a:t>
            </a:r>
          </a:p>
          <a:p>
            <a:pPr algn="just">
              <a:lnSpc>
                <a:spcPts val="1918"/>
              </a:lnSpc>
            </a:pPr>
            <a:r>
              <a:rPr lang="en-US" sz="1370" b="1">
                <a:solidFill>
                  <a:srgbClr val="65AE45"/>
                </a:solidFill>
                <a:latin typeface="Telegraf Bold"/>
                <a:ea typeface="Telegraf Bold"/>
                <a:cs typeface="Telegraf Bold"/>
                <a:sym typeface="Telegraf Bold"/>
              </a:rPr>
              <a:t>Content:</a:t>
            </a:r>
          </a:p>
          <a:p>
            <a:pPr marL="295784" lvl="1" indent="-147892" algn="just">
              <a:lnSpc>
                <a:spcPts val="1918"/>
              </a:lnSpc>
              <a:buFont typeface="Arial"/>
              <a:buChar char="•"/>
            </a:pPr>
            <a:r>
              <a:rPr lang="en-US" sz="1370">
                <a:solidFill>
                  <a:srgbClr val="000000"/>
                </a:solidFill>
                <a:latin typeface="Telegraf"/>
                <a:ea typeface="Telegraf"/>
                <a:cs typeface="Telegraf"/>
                <a:sym typeface="Telegraf"/>
              </a:rPr>
              <a:t>Summarize the main outcomes and their potential impact.</a:t>
            </a:r>
          </a:p>
          <a:p>
            <a:pPr marL="295784" lvl="1" indent="-147892" algn="just">
              <a:lnSpc>
                <a:spcPts val="1918"/>
              </a:lnSpc>
              <a:buFont typeface="Arial"/>
              <a:buChar char="•"/>
            </a:pPr>
            <a:r>
              <a:rPr lang="en-US" sz="1370">
                <a:solidFill>
                  <a:srgbClr val="000000"/>
                </a:solidFill>
                <a:latin typeface="Telegraf"/>
                <a:ea typeface="Telegraf"/>
                <a:cs typeface="Telegraf"/>
                <a:sym typeface="Telegraf"/>
              </a:rPr>
              <a:t>Propose actionable items that could lead to implementation, policy creation, or further study.</a:t>
            </a:r>
          </a:p>
          <a:p>
            <a:pPr marL="295784" lvl="1" indent="-147892" algn="just">
              <a:lnSpc>
                <a:spcPts val="1918"/>
              </a:lnSpc>
              <a:buFont typeface="Arial"/>
              <a:buChar char="•"/>
            </a:pPr>
            <a:r>
              <a:rPr lang="en-US" sz="1370">
                <a:solidFill>
                  <a:srgbClr val="000000"/>
                </a:solidFill>
                <a:latin typeface="Telegraf"/>
                <a:ea typeface="Telegraf"/>
                <a:cs typeface="Telegraf"/>
                <a:sym typeface="Telegraf"/>
              </a:rPr>
              <a:t>End with a compelling call to action, emphasizing the importance of adopting sustainable practices in Oman and the Gulf region.</a:t>
            </a:r>
          </a:p>
          <a:p>
            <a:pPr algn="just">
              <a:lnSpc>
                <a:spcPts val="1918"/>
              </a:lnSpc>
            </a:pPr>
            <a:r>
              <a:rPr lang="en-US" sz="1370" b="1">
                <a:solidFill>
                  <a:srgbClr val="63AD45"/>
                </a:solidFill>
                <a:latin typeface="Telegraf Bold"/>
                <a:ea typeface="Telegraf Bold"/>
                <a:cs typeface="Telegraf Bold"/>
                <a:sym typeface="Telegraf Bold"/>
              </a:rPr>
              <a:t>Example:</a:t>
            </a:r>
          </a:p>
          <a:p>
            <a:pPr algn="just">
              <a:lnSpc>
                <a:spcPts val="1918"/>
              </a:lnSpc>
            </a:pPr>
            <a:r>
              <a:rPr lang="en-US" sz="1370">
                <a:solidFill>
                  <a:srgbClr val="000000"/>
                </a:solidFill>
                <a:latin typeface="Telegraf"/>
                <a:ea typeface="Telegraf"/>
                <a:cs typeface="Telegraf"/>
                <a:sym typeface="Telegraf"/>
              </a:rPr>
              <a:t>The integration of solar-powered desalination technology has proven to be a cost-effective and scalable solution for Dhofar’s water challenges. Policymakers and stakeholders are encouraged to prioritize similar innovations to advance Oman’s Vision 2040 and the UN Sustainable Development Goals.</a:t>
            </a:r>
          </a:p>
          <a:p>
            <a:pPr algn="just">
              <a:lnSpc>
                <a:spcPts val="1918"/>
              </a:lnSpc>
            </a:pPr>
            <a:endParaRPr lang="en-US" sz="1370">
              <a:solidFill>
                <a:srgbClr val="000000"/>
              </a:solidFill>
              <a:latin typeface="Telegraf"/>
              <a:ea typeface="Telegraf"/>
              <a:cs typeface="Telegraf"/>
              <a:sym typeface="Telegraf"/>
            </a:endParaRPr>
          </a:p>
        </p:txBody>
      </p:sp>
      <p:sp>
        <p:nvSpPr>
          <p:cNvPr id="47" name="TextBox 47">
            <a:extLst>
              <a:ext uri="{FF2B5EF4-FFF2-40B4-BE49-F238E27FC236}">
                <a16:creationId xmlns:a16="http://schemas.microsoft.com/office/drawing/2014/main" id="{92C414BA-D09A-A4F2-6957-E6455F492BBB}"/>
              </a:ext>
            </a:extLst>
          </p:cNvPr>
          <p:cNvSpPr txBox="1"/>
          <p:nvPr/>
        </p:nvSpPr>
        <p:spPr>
          <a:xfrm>
            <a:off x="246091" y="5685332"/>
            <a:ext cx="4360630" cy="944233"/>
          </a:xfrm>
          <a:prstGeom prst="rect">
            <a:avLst/>
          </a:prstGeom>
        </p:spPr>
        <p:txBody>
          <a:bodyPr wrap="square" lIns="0" tIns="0" rIns="0" bIns="0" rtlCol="0" anchor="t">
            <a:spAutoFit/>
          </a:bodyPr>
          <a:lstStyle/>
          <a:p>
            <a:pPr algn="l">
              <a:lnSpc>
                <a:spcPts val="3779"/>
              </a:lnSpc>
            </a:pPr>
            <a:r>
              <a:rPr lang="en-US" sz="2700" b="1" dirty="0">
                <a:solidFill>
                  <a:srgbClr val="000000"/>
                </a:solidFill>
                <a:latin typeface="Telegraf Bold"/>
                <a:ea typeface="Telegraf Bold"/>
                <a:cs typeface="Telegraf Bold"/>
                <a:sym typeface="Telegraf Bold"/>
              </a:rPr>
              <a:t>HIGHLIGHTS &amp; GRAPHICAL ABSTRACT   </a:t>
            </a:r>
          </a:p>
        </p:txBody>
      </p:sp>
      <p:sp>
        <p:nvSpPr>
          <p:cNvPr id="48" name="TextBox 48">
            <a:extLst>
              <a:ext uri="{FF2B5EF4-FFF2-40B4-BE49-F238E27FC236}">
                <a16:creationId xmlns:a16="http://schemas.microsoft.com/office/drawing/2014/main" id="{CE17297F-1D55-02A2-DE94-D6990B262F4C}"/>
              </a:ext>
            </a:extLst>
          </p:cNvPr>
          <p:cNvSpPr txBox="1"/>
          <p:nvPr/>
        </p:nvSpPr>
        <p:spPr>
          <a:xfrm>
            <a:off x="360415" y="6645675"/>
            <a:ext cx="4078518" cy="4599914"/>
          </a:xfrm>
          <a:prstGeom prst="rect">
            <a:avLst/>
          </a:prstGeom>
        </p:spPr>
        <p:txBody>
          <a:bodyPr lIns="0" tIns="0" rIns="0" bIns="0" rtlCol="0" anchor="t">
            <a:spAutoFit/>
          </a:bodyPr>
          <a:lstStyle/>
          <a:p>
            <a:pPr algn="r">
              <a:lnSpc>
                <a:spcPts val="1960"/>
              </a:lnSpc>
            </a:pPr>
            <a:r>
              <a:rPr lang="en-US" sz="1400" b="1" dirty="0">
                <a:solidFill>
                  <a:srgbClr val="65AE45"/>
                </a:solidFill>
                <a:latin typeface="Telegraf Bold"/>
                <a:ea typeface="Telegraf Bold"/>
                <a:cs typeface="Telegraf Bold"/>
                <a:sym typeface="Telegraf Bold"/>
              </a:rPr>
              <a:t>(3 to 5 points) </a:t>
            </a:r>
          </a:p>
          <a:p>
            <a:pPr marL="285750" indent="-285750" algn="just">
              <a:lnSpc>
                <a:spcPts val="1960"/>
              </a:lnSpc>
              <a:buFont typeface="Arial" panose="020B0604020202020204" pitchFamily="34" charset="0"/>
              <a:buChar char="•"/>
            </a:pPr>
            <a:r>
              <a:rPr lang="en-GB" sz="1400" b="1" dirty="0">
                <a:solidFill>
                  <a:srgbClr val="63AD45"/>
                </a:solidFill>
                <a:latin typeface="Telegraf"/>
                <a:ea typeface="Telegraf"/>
                <a:cs typeface="Telegraf"/>
                <a:sym typeface="Telegraf"/>
              </a:rPr>
              <a:t>Objective: </a:t>
            </a:r>
            <a:r>
              <a:rPr lang="en-GB" sz="1400" dirty="0">
                <a:solidFill>
                  <a:srgbClr val="000000"/>
                </a:solidFill>
                <a:latin typeface="Telegraf"/>
                <a:ea typeface="Telegraf"/>
                <a:cs typeface="Telegraf"/>
                <a:sym typeface="Telegraf"/>
              </a:rPr>
              <a:t>Clearly define the purpose of your poster, outlining the primary goals and the significance of your research or project.</a:t>
            </a:r>
          </a:p>
          <a:p>
            <a:pPr marL="285750" indent="-285750" algn="just">
              <a:lnSpc>
                <a:spcPts val="1960"/>
              </a:lnSpc>
              <a:buFont typeface="Arial" panose="020B0604020202020204" pitchFamily="34" charset="0"/>
              <a:buChar char="•"/>
            </a:pPr>
            <a:r>
              <a:rPr lang="en-GB" sz="1400" b="1" dirty="0">
                <a:solidFill>
                  <a:srgbClr val="63AD45"/>
                </a:solidFill>
                <a:latin typeface="Telegraf"/>
                <a:ea typeface="Telegraf"/>
                <a:cs typeface="Telegraf"/>
                <a:sym typeface="Telegraf"/>
              </a:rPr>
              <a:t>Methodology: </a:t>
            </a:r>
            <a:r>
              <a:rPr lang="en-GB" sz="1400" dirty="0">
                <a:solidFill>
                  <a:srgbClr val="000000"/>
                </a:solidFill>
                <a:latin typeface="Telegraf"/>
                <a:ea typeface="Telegraf"/>
                <a:cs typeface="Telegraf"/>
                <a:sym typeface="Telegraf"/>
              </a:rPr>
              <a:t>Briefly describe the methods or approaches used in your work, emphasizing any innovative techniques or unique perspectives.</a:t>
            </a:r>
          </a:p>
          <a:p>
            <a:pPr marL="285750" indent="-285750" algn="just">
              <a:lnSpc>
                <a:spcPts val="1960"/>
              </a:lnSpc>
              <a:buFont typeface="Arial" panose="020B0604020202020204" pitchFamily="34" charset="0"/>
              <a:buChar char="•"/>
            </a:pPr>
            <a:r>
              <a:rPr lang="en-GB" sz="1400" b="1" dirty="0">
                <a:solidFill>
                  <a:srgbClr val="63AD45"/>
                </a:solidFill>
                <a:latin typeface="Telegraf"/>
                <a:ea typeface="Telegraf"/>
                <a:cs typeface="Telegraf"/>
                <a:sym typeface="Telegraf"/>
              </a:rPr>
              <a:t>Findings/Results: </a:t>
            </a:r>
            <a:r>
              <a:rPr lang="en-GB" sz="1400" dirty="0">
                <a:solidFill>
                  <a:srgbClr val="000000"/>
                </a:solidFill>
                <a:latin typeface="Telegraf"/>
                <a:ea typeface="Telegraf"/>
                <a:cs typeface="Telegraf"/>
                <a:sym typeface="Telegraf"/>
              </a:rPr>
              <a:t>Summarize the main outcomes or discoveries, highlighting their impact and relevance to the field.</a:t>
            </a:r>
          </a:p>
          <a:p>
            <a:pPr algn="just">
              <a:lnSpc>
                <a:spcPts val="1960"/>
              </a:lnSpc>
            </a:pPr>
            <a:r>
              <a:rPr lang="en-GB" sz="1400" dirty="0">
                <a:solidFill>
                  <a:srgbClr val="000000"/>
                </a:solidFill>
                <a:latin typeface="Telegraf"/>
                <a:ea typeface="Telegraf"/>
                <a:cs typeface="Telegraf"/>
                <a:sym typeface="Telegraf"/>
              </a:rPr>
              <a:t>Incorporating a </a:t>
            </a:r>
            <a:r>
              <a:rPr lang="en-GB" sz="1400" b="1" dirty="0">
                <a:solidFill>
                  <a:srgbClr val="63AD45"/>
                </a:solidFill>
                <a:latin typeface="Telegraf"/>
                <a:ea typeface="Telegraf"/>
                <a:cs typeface="Telegraf"/>
                <a:sym typeface="Telegraf"/>
              </a:rPr>
              <a:t>graph</a:t>
            </a:r>
            <a:r>
              <a:rPr lang="en-GB" sz="1400" dirty="0">
                <a:solidFill>
                  <a:srgbClr val="000000"/>
                </a:solidFill>
                <a:latin typeface="Telegraf"/>
                <a:ea typeface="Telegraf"/>
                <a:cs typeface="Telegraf"/>
                <a:sym typeface="Telegraf"/>
              </a:rPr>
              <a:t> or </a:t>
            </a:r>
            <a:r>
              <a:rPr lang="en-GB" sz="1400" b="1" dirty="0">
                <a:solidFill>
                  <a:srgbClr val="63AD45"/>
                </a:solidFill>
                <a:latin typeface="Telegraf"/>
                <a:ea typeface="Telegraf"/>
                <a:cs typeface="Telegraf"/>
                <a:sym typeface="Telegraf"/>
              </a:rPr>
              <a:t>chart</a:t>
            </a:r>
            <a:r>
              <a:rPr lang="en-GB" sz="1400" dirty="0">
                <a:solidFill>
                  <a:srgbClr val="000000"/>
                </a:solidFill>
                <a:latin typeface="Telegraf"/>
                <a:ea typeface="Telegraf"/>
                <a:cs typeface="Telegraf"/>
                <a:sym typeface="Telegraf"/>
              </a:rPr>
              <a:t> can enhance the visual appeal and effectiveness of your poster. For instance, a bar chart can effectively display comparative data, while a pie chart can illustrate proportional relationships. Ensure that any visual aids are clear, well-</a:t>
            </a:r>
            <a:r>
              <a:rPr lang="en-GB" sz="1400" dirty="0" err="1">
                <a:solidFill>
                  <a:srgbClr val="000000"/>
                </a:solidFill>
                <a:latin typeface="Telegraf"/>
                <a:ea typeface="Telegraf"/>
                <a:cs typeface="Telegraf"/>
                <a:sym typeface="Telegraf"/>
              </a:rPr>
              <a:t>labeled</a:t>
            </a:r>
            <a:r>
              <a:rPr lang="en-GB" sz="1400" dirty="0">
                <a:solidFill>
                  <a:srgbClr val="000000"/>
                </a:solidFill>
                <a:latin typeface="Telegraf"/>
                <a:ea typeface="Telegraf"/>
                <a:cs typeface="Telegraf"/>
                <a:sym typeface="Telegraf"/>
              </a:rPr>
              <a:t>, and directly support the content of your highlights.</a:t>
            </a:r>
            <a:endParaRPr lang="en-US" sz="1400" dirty="0">
              <a:solidFill>
                <a:srgbClr val="000000"/>
              </a:solidFill>
              <a:latin typeface="Telegraf"/>
              <a:ea typeface="Telegraf"/>
              <a:cs typeface="Telegraf"/>
              <a:sym typeface="Telegraf"/>
            </a:endParaRPr>
          </a:p>
        </p:txBody>
      </p:sp>
      <p:sp>
        <p:nvSpPr>
          <p:cNvPr id="49" name="TextBox 49">
            <a:extLst>
              <a:ext uri="{FF2B5EF4-FFF2-40B4-BE49-F238E27FC236}">
                <a16:creationId xmlns:a16="http://schemas.microsoft.com/office/drawing/2014/main" id="{B6A58062-0A9F-654E-5CCA-485014B3AB87}"/>
              </a:ext>
            </a:extLst>
          </p:cNvPr>
          <p:cNvSpPr txBox="1"/>
          <p:nvPr/>
        </p:nvSpPr>
        <p:spPr>
          <a:xfrm>
            <a:off x="2938167" y="3608904"/>
            <a:ext cx="8711308" cy="577850"/>
          </a:xfrm>
          <a:prstGeom prst="rect">
            <a:avLst/>
          </a:prstGeom>
        </p:spPr>
        <p:txBody>
          <a:bodyPr lIns="0" tIns="0" rIns="0" bIns="0" rtlCol="0" anchor="t">
            <a:spAutoFit/>
          </a:bodyPr>
          <a:lstStyle/>
          <a:p>
            <a:pPr algn="ctr">
              <a:lnSpc>
                <a:spcPts val="4000"/>
              </a:lnSpc>
            </a:pPr>
            <a:r>
              <a:rPr lang="en-US" sz="5000">
                <a:solidFill>
                  <a:srgbClr val="000000"/>
                </a:solidFill>
                <a:latin typeface="Staatliches"/>
                <a:ea typeface="Staatliches"/>
                <a:cs typeface="Staatliches"/>
                <a:sym typeface="Staatliches"/>
              </a:rPr>
              <a:t>Write your title here </a:t>
            </a:r>
          </a:p>
        </p:txBody>
      </p:sp>
      <p:sp>
        <p:nvSpPr>
          <p:cNvPr id="50" name="TextBox 50">
            <a:extLst>
              <a:ext uri="{FF2B5EF4-FFF2-40B4-BE49-F238E27FC236}">
                <a16:creationId xmlns:a16="http://schemas.microsoft.com/office/drawing/2014/main" id="{60373D15-B8E5-9B44-8701-1B69773CA5C8}"/>
              </a:ext>
            </a:extLst>
          </p:cNvPr>
          <p:cNvSpPr txBox="1"/>
          <p:nvPr/>
        </p:nvSpPr>
        <p:spPr>
          <a:xfrm>
            <a:off x="2475227" y="4287349"/>
            <a:ext cx="10169546" cy="1278358"/>
          </a:xfrm>
          <a:prstGeom prst="rect">
            <a:avLst/>
          </a:prstGeom>
        </p:spPr>
        <p:txBody>
          <a:bodyPr lIns="0" tIns="0" rIns="0" bIns="0" rtlCol="0" anchor="t">
            <a:spAutoFit/>
          </a:bodyPr>
          <a:lstStyle/>
          <a:p>
            <a:pPr algn="ctr">
              <a:lnSpc>
                <a:spcPts val="2519"/>
              </a:lnSpc>
              <a:spcBef>
                <a:spcPct val="0"/>
              </a:spcBef>
            </a:pPr>
            <a:r>
              <a:rPr lang="en-US" sz="1800">
                <a:solidFill>
                  <a:srgbClr val="000000"/>
                </a:solidFill>
                <a:latin typeface="Telegraf"/>
                <a:ea typeface="Telegraf"/>
                <a:cs typeface="Telegraf"/>
                <a:sym typeface="Telegraf"/>
              </a:rPr>
              <a:t>Author (1), Author (2), Author (3) – </a:t>
            </a:r>
          </a:p>
          <a:p>
            <a:pPr algn="ctr">
              <a:lnSpc>
                <a:spcPts val="2519"/>
              </a:lnSpc>
              <a:spcBef>
                <a:spcPct val="0"/>
              </a:spcBef>
            </a:pPr>
            <a:r>
              <a:rPr lang="en-US" sz="1800">
                <a:solidFill>
                  <a:srgbClr val="000000"/>
                </a:solidFill>
                <a:latin typeface="Telegraf"/>
                <a:ea typeface="Telegraf"/>
                <a:cs typeface="Telegraf"/>
                <a:sym typeface="Telegraf"/>
              </a:rPr>
              <a:t> Example: M. KHALDI (1), G. LEE (2), S. PAULSEN (3)</a:t>
            </a:r>
          </a:p>
          <a:p>
            <a:pPr algn="ctr">
              <a:lnSpc>
                <a:spcPts val="2519"/>
              </a:lnSpc>
              <a:spcBef>
                <a:spcPct val="0"/>
              </a:spcBef>
            </a:pPr>
            <a:r>
              <a:rPr lang="en-US" sz="1800">
                <a:solidFill>
                  <a:srgbClr val="000000"/>
                </a:solidFill>
                <a:latin typeface="Telegraf"/>
                <a:ea typeface="Telegraf"/>
                <a:cs typeface="Telegraf"/>
                <a:sym typeface="Telegraf"/>
              </a:rPr>
              <a:t> 1. Position ……,   Center/Faculty of ……, University of……, Country =&gt; email adress</a:t>
            </a:r>
          </a:p>
          <a:p>
            <a:pPr algn="ctr">
              <a:lnSpc>
                <a:spcPts val="2519"/>
              </a:lnSpc>
              <a:spcBef>
                <a:spcPct val="0"/>
              </a:spcBef>
            </a:pPr>
            <a:r>
              <a:rPr lang="en-US" sz="1800">
                <a:solidFill>
                  <a:srgbClr val="000000"/>
                </a:solidFill>
                <a:latin typeface="Telegraf"/>
                <a:ea typeface="Telegraf"/>
                <a:cs typeface="Telegraf"/>
                <a:sym typeface="Telegraf"/>
              </a:rPr>
              <a:t> 2. Position ……,  Center/Faculty of ……, University of……, Country =&gt; email adress</a:t>
            </a:r>
          </a:p>
        </p:txBody>
      </p:sp>
      <p:sp>
        <p:nvSpPr>
          <p:cNvPr id="51" name="TextBox 51">
            <a:extLst>
              <a:ext uri="{FF2B5EF4-FFF2-40B4-BE49-F238E27FC236}">
                <a16:creationId xmlns:a16="http://schemas.microsoft.com/office/drawing/2014/main" id="{7679DC45-60AE-E0DB-D78F-D574A74EA644}"/>
              </a:ext>
            </a:extLst>
          </p:cNvPr>
          <p:cNvSpPr txBox="1"/>
          <p:nvPr/>
        </p:nvSpPr>
        <p:spPr>
          <a:xfrm>
            <a:off x="246091" y="14551164"/>
            <a:ext cx="4078518" cy="456920"/>
          </a:xfrm>
          <a:prstGeom prst="rect">
            <a:avLst/>
          </a:prstGeom>
        </p:spPr>
        <p:txBody>
          <a:bodyPr lIns="0" tIns="0" rIns="0" bIns="0" rtlCol="0" anchor="t">
            <a:spAutoFit/>
          </a:bodyPr>
          <a:lstStyle/>
          <a:p>
            <a:pPr algn="l">
              <a:lnSpc>
                <a:spcPts val="3779"/>
              </a:lnSpc>
            </a:pPr>
            <a:r>
              <a:rPr lang="en-US" sz="2700" b="1" dirty="0">
                <a:solidFill>
                  <a:srgbClr val="000000"/>
                </a:solidFill>
                <a:latin typeface="Telegraf Bold"/>
                <a:ea typeface="Telegraf Bold"/>
                <a:cs typeface="Telegraf Bold"/>
                <a:sym typeface="Telegraf Bold"/>
              </a:rPr>
              <a:t>PROBLEM STATEMENT</a:t>
            </a:r>
          </a:p>
        </p:txBody>
      </p:sp>
      <p:sp>
        <p:nvSpPr>
          <p:cNvPr id="52" name="TextBox 52">
            <a:extLst>
              <a:ext uri="{FF2B5EF4-FFF2-40B4-BE49-F238E27FC236}">
                <a16:creationId xmlns:a16="http://schemas.microsoft.com/office/drawing/2014/main" id="{D7D6DC9F-210E-674F-CD8E-4F3FA67544C2}"/>
              </a:ext>
            </a:extLst>
          </p:cNvPr>
          <p:cNvSpPr txBox="1"/>
          <p:nvPr/>
        </p:nvSpPr>
        <p:spPr>
          <a:xfrm>
            <a:off x="246091" y="15275666"/>
            <a:ext cx="4078518" cy="5610212"/>
          </a:xfrm>
          <a:prstGeom prst="rect">
            <a:avLst/>
          </a:prstGeom>
        </p:spPr>
        <p:txBody>
          <a:bodyPr lIns="0" tIns="0" rIns="0" bIns="0" rtlCol="0" anchor="t">
            <a:spAutoFit/>
          </a:bodyPr>
          <a:lstStyle/>
          <a:p>
            <a:pPr algn="r">
              <a:lnSpc>
                <a:spcPts val="2100"/>
              </a:lnSpc>
            </a:pPr>
            <a:r>
              <a:rPr lang="en-US" sz="1500" b="1" dirty="0">
                <a:solidFill>
                  <a:srgbClr val="65AE45"/>
                </a:solidFill>
                <a:latin typeface="Telegraf Bold"/>
                <a:ea typeface="Telegraf Bold"/>
                <a:cs typeface="Telegraf Bold"/>
                <a:sym typeface="Telegraf Bold"/>
              </a:rPr>
              <a:t>(75–100 words)</a:t>
            </a:r>
          </a:p>
          <a:p>
            <a:pPr marL="323850" lvl="1" indent="-161925" algn="just">
              <a:lnSpc>
                <a:spcPts val="2100"/>
              </a:lnSpc>
              <a:buFont typeface="Arial"/>
              <a:buChar char="•"/>
            </a:pPr>
            <a:r>
              <a:rPr lang="en-US" sz="1500" dirty="0">
                <a:solidFill>
                  <a:srgbClr val="000000"/>
                </a:solidFill>
                <a:latin typeface="Telegraf"/>
                <a:ea typeface="Telegraf"/>
                <a:cs typeface="Telegraf"/>
                <a:sym typeface="Telegraf"/>
              </a:rPr>
              <a:t>This section should clearly define the specific challenge your project aims to address, such as water scarcity, renewable energy, waste management, urban planning, or biodiversity conservation. Provide a detailed description of the issue, emphasizing its significance to Oman and Dhofar by linking it to the region’s socio-economic, environmental, and cultural context.</a:t>
            </a:r>
          </a:p>
          <a:p>
            <a:pPr marL="323850" lvl="1" indent="-161925" algn="just">
              <a:lnSpc>
                <a:spcPts val="2100"/>
              </a:lnSpc>
              <a:buFont typeface="Arial"/>
              <a:buChar char="•"/>
            </a:pPr>
            <a:r>
              <a:rPr lang="en-US" sz="1500" b="1" dirty="0">
                <a:solidFill>
                  <a:srgbClr val="65AE45"/>
                </a:solidFill>
                <a:latin typeface="Telegraf Bold"/>
                <a:ea typeface="Telegraf Bold"/>
                <a:cs typeface="Telegraf Bold"/>
                <a:sym typeface="Telegraf Bold"/>
              </a:rPr>
              <a:t>Tip:</a:t>
            </a:r>
            <a:r>
              <a:rPr lang="en-US" sz="1500" dirty="0">
                <a:solidFill>
                  <a:srgbClr val="000000"/>
                </a:solidFill>
                <a:latin typeface="Telegraf"/>
                <a:ea typeface="Telegraf"/>
                <a:cs typeface="Telegraf"/>
                <a:sym typeface="Telegraf"/>
              </a:rPr>
              <a:t> </a:t>
            </a:r>
          </a:p>
          <a:p>
            <a:pPr algn="just">
              <a:lnSpc>
                <a:spcPts val="2100"/>
              </a:lnSpc>
            </a:pPr>
            <a:r>
              <a:rPr lang="en-US" sz="1500" dirty="0">
                <a:solidFill>
                  <a:srgbClr val="000000"/>
                </a:solidFill>
                <a:latin typeface="Telegraf"/>
                <a:ea typeface="Telegraf"/>
                <a:cs typeface="Telegraf"/>
                <a:sym typeface="Telegraf"/>
              </a:rPr>
              <a:t>Use concrete data, real-world examples, or compelling statistics to highlight the urgency of the problem and engage your audience.</a:t>
            </a:r>
          </a:p>
          <a:p>
            <a:pPr marL="323850" lvl="1" indent="-161925" algn="just">
              <a:lnSpc>
                <a:spcPts val="2100"/>
              </a:lnSpc>
              <a:buFont typeface="Arial"/>
              <a:buChar char="•"/>
            </a:pPr>
            <a:r>
              <a:rPr lang="en-US" sz="1500" b="1" dirty="0">
                <a:solidFill>
                  <a:srgbClr val="63AD45"/>
                </a:solidFill>
                <a:latin typeface="Telegraf Bold"/>
                <a:ea typeface="Telegraf Bold"/>
                <a:cs typeface="Telegraf Bold"/>
                <a:sym typeface="Telegraf Bold"/>
              </a:rPr>
              <a:t>Example:</a:t>
            </a:r>
          </a:p>
          <a:p>
            <a:pPr algn="just">
              <a:lnSpc>
                <a:spcPts val="2100"/>
              </a:lnSpc>
            </a:pPr>
            <a:r>
              <a:rPr lang="en-US" sz="1500" dirty="0">
                <a:solidFill>
                  <a:srgbClr val="000000"/>
                </a:solidFill>
                <a:latin typeface="Telegraf"/>
                <a:ea typeface="Telegraf"/>
                <a:cs typeface="Telegraf"/>
                <a:sym typeface="Telegraf"/>
              </a:rPr>
              <a:t>Dhofar’s water resources face increasing strain due to rising demand and shifting climate patterns, threatening its economy and environment.</a:t>
            </a:r>
          </a:p>
          <a:p>
            <a:pPr algn="just">
              <a:lnSpc>
                <a:spcPts val="2100"/>
              </a:lnSpc>
            </a:pPr>
            <a:endParaRPr lang="en-US" sz="1500" dirty="0">
              <a:solidFill>
                <a:srgbClr val="000000"/>
              </a:solidFill>
              <a:latin typeface="Telegraf"/>
              <a:ea typeface="Telegraf"/>
              <a:cs typeface="Telegraf"/>
              <a:sym typeface="Telegraf"/>
            </a:endParaRPr>
          </a:p>
        </p:txBody>
      </p:sp>
      <p:sp>
        <p:nvSpPr>
          <p:cNvPr id="53" name="TextBox 53">
            <a:extLst>
              <a:ext uri="{FF2B5EF4-FFF2-40B4-BE49-F238E27FC236}">
                <a16:creationId xmlns:a16="http://schemas.microsoft.com/office/drawing/2014/main" id="{586C08DC-B4EA-713E-5776-2619033C1E2F}"/>
              </a:ext>
            </a:extLst>
          </p:cNvPr>
          <p:cNvSpPr txBox="1"/>
          <p:nvPr/>
        </p:nvSpPr>
        <p:spPr>
          <a:xfrm>
            <a:off x="10047820" y="18902153"/>
            <a:ext cx="3349599" cy="969847"/>
          </a:xfrm>
          <a:prstGeom prst="rect">
            <a:avLst/>
          </a:prstGeom>
        </p:spPr>
        <p:txBody>
          <a:bodyPr lIns="0" tIns="0" rIns="0" bIns="0" rtlCol="0" anchor="t">
            <a:spAutoFit/>
          </a:bodyPr>
          <a:lstStyle/>
          <a:p>
            <a:pPr algn="l">
              <a:lnSpc>
                <a:spcPts val="3777"/>
              </a:lnSpc>
            </a:pPr>
            <a:r>
              <a:rPr lang="en-US" sz="2700" b="1">
                <a:solidFill>
                  <a:srgbClr val="000000"/>
                </a:solidFill>
                <a:latin typeface="Telegraf Bold"/>
                <a:ea typeface="Telegraf Bold"/>
                <a:cs typeface="Telegraf Bold"/>
                <a:sym typeface="Telegraf Bold"/>
              </a:rPr>
              <a:t>REFERENCES</a:t>
            </a:r>
          </a:p>
          <a:p>
            <a:pPr algn="l">
              <a:lnSpc>
                <a:spcPts val="3779"/>
              </a:lnSpc>
            </a:pPr>
            <a:endParaRPr lang="en-US" sz="2700" b="1">
              <a:solidFill>
                <a:srgbClr val="000000"/>
              </a:solidFill>
              <a:latin typeface="Telegraf Bold"/>
              <a:ea typeface="Telegraf Bold"/>
              <a:cs typeface="Telegraf Bold"/>
              <a:sym typeface="Telegraf Bold"/>
            </a:endParaRPr>
          </a:p>
        </p:txBody>
      </p:sp>
      <p:sp>
        <p:nvSpPr>
          <p:cNvPr id="54" name="TextBox 54">
            <a:extLst>
              <a:ext uri="{FF2B5EF4-FFF2-40B4-BE49-F238E27FC236}">
                <a16:creationId xmlns:a16="http://schemas.microsoft.com/office/drawing/2014/main" id="{DC4EEC98-A635-6B36-4281-F7BD9F26A5B0}"/>
              </a:ext>
            </a:extLst>
          </p:cNvPr>
          <p:cNvSpPr txBox="1"/>
          <p:nvPr/>
        </p:nvSpPr>
        <p:spPr>
          <a:xfrm>
            <a:off x="10047820" y="19414909"/>
            <a:ext cx="4296932" cy="1273632"/>
          </a:xfrm>
          <a:prstGeom prst="rect">
            <a:avLst/>
          </a:prstGeom>
        </p:spPr>
        <p:txBody>
          <a:bodyPr lIns="0" tIns="0" rIns="0" bIns="0" rtlCol="0" anchor="t">
            <a:spAutoFit/>
          </a:bodyPr>
          <a:lstStyle/>
          <a:p>
            <a:pPr algn="just">
              <a:lnSpc>
                <a:spcPts val="1723"/>
              </a:lnSpc>
            </a:pPr>
            <a:r>
              <a:rPr lang="en-US" sz="1231">
                <a:solidFill>
                  <a:srgbClr val="000000"/>
                </a:solidFill>
                <a:latin typeface="Telegraf"/>
                <a:ea typeface="Telegraf"/>
                <a:cs typeface="Telegraf"/>
                <a:sym typeface="Telegraf"/>
              </a:rPr>
              <a:t>Include only the most relevant and essential references that directly support your research or project. Focus on key sources, such as foundational studies, government reports, or significant academic publications. Ensure the references are concise and properly formatted to conserve space on your poster.</a:t>
            </a:r>
          </a:p>
        </p:txBody>
      </p:sp>
      <p:grpSp>
        <p:nvGrpSpPr>
          <p:cNvPr id="55" name="Group 55">
            <a:extLst>
              <a:ext uri="{FF2B5EF4-FFF2-40B4-BE49-F238E27FC236}">
                <a16:creationId xmlns:a16="http://schemas.microsoft.com/office/drawing/2014/main" id="{3F6582F2-D0E0-8FB6-3984-BA94D96469BD}"/>
              </a:ext>
            </a:extLst>
          </p:cNvPr>
          <p:cNvGrpSpPr/>
          <p:nvPr/>
        </p:nvGrpSpPr>
        <p:grpSpPr>
          <a:xfrm>
            <a:off x="4868892" y="337563"/>
            <a:ext cx="9936056" cy="2763669"/>
            <a:chOff x="0" y="0"/>
            <a:chExt cx="13248074" cy="3684893"/>
          </a:xfrm>
        </p:grpSpPr>
        <p:sp>
          <p:nvSpPr>
            <p:cNvPr id="56" name="TextBox 56">
              <a:extLst>
                <a:ext uri="{FF2B5EF4-FFF2-40B4-BE49-F238E27FC236}">
                  <a16:creationId xmlns:a16="http://schemas.microsoft.com/office/drawing/2014/main" id="{29EA49F7-F6FF-998A-1431-E8727885777D}"/>
                </a:ext>
              </a:extLst>
            </p:cNvPr>
            <p:cNvSpPr txBox="1"/>
            <p:nvPr/>
          </p:nvSpPr>
          <p:spPr>
            <a:xfrm>
              <a:off x="11700803" y="3303177"/>
              <a:ext cx="408703" cy="182449"/>
            </a:xfrm>
            <a:prstGeom prst="rect">
              <a:avLst/>
            </a:prstGeom>
          </p:spPr>
          <p:txBody>
            <a:bodyPr lIns="0" tIns="0" rIns="0" bIns="0" rtlCol="0" anchor="t">
              <a:spAutoFit/>
            </a:bodyPr>
            <a:lstStyle/>
            <a:p>
              <a:pPr algn="l">
                <a:lnSpc>
                  <a:spcPts val="1088"/>
                </a:lnSpc>
              </a:pPr>
              <a:r>
                <a:rPr lang="en-US" sz="777" spc="-15">
                  <a:solidFill>
                    <a:srgbClr val="63AD45"/>
                  </a:solidFill>
                  <a:latin typeface="Montserrat"/>
                  <a:ea typeface="Montserrat"/>
                  <a:cs typeface="Montserrat"/>
                  <a:sym typeface="Montserrat"/>
                </a:rPr>
                <a:t>EWAA</a:t>
              </a:r>
            </a:p>
          </p:txBody>
        </p:sp>
        <p:grpSp>
          <p:nvGrpSpPr>
            <p:cNvPr id="57" name="Group 57">
              <a:extLst>
                <a:ext uri="{FF2B5EF4-FFF2-40B4-BE49-F238E27FC236}">
                  <a16:creationId xmlns:a16="http://schemas.microsoft.com/office/drawing/2014/main" id="{A45E2D24-C91D-41B7-E088-08C9317FD33E}"/>
                </a:ext>
              </a:extLst>
            </p:cNvPr>
            <p:cNvGrpSpPr>
              <a:grpSpLocks noChangeAspect="1"/>
            </p:cNvGrpSpPr>
            <p:nvPr/>
          </p:nvGrpSpPr>
          <p:grpSpPr>
            <a:xfrm>
              <a:off x="11334016" y="2133937"/>
              <a:ext cx="1914058" cy="1336465"/>
              <a:chOff x="0" y="0"/>
              <a:chExt cx="3697872" cy="2581986"/>
            </a:xfrm>
          </p:grpSpPr>
          <p:sp>
            <p:nvSpPr>
              <p:cNvPr id="58" name="Freeform 58">
                <a:extLst>
                  <a:ext uri="{FF2B5EF4-FFF2-40B4-BE49-F238E27FC236}">
                    <a16:creationId xmlns:a16="http://schemas.microsoft.com/office/drawing/2014/main" id="{65880E97-719E-A58B-952D-5B72AF6C491B}"/>
                  </a:ext>
                </a:extLst>
              </p:cNvPr>
              <p:cNvSpPr/>
              <p:nvPr/>
            </p:nvSpPr>
            <p:spPr>
              <a:xfrm>
                <a:off x="203454" y="1379855"/>
                <a:ext cx="370713" cy="1138682"/>
              </a:xfrm>
              <a:custGeom>
                <a:avLst/>
                <a:gdLst/>
                <a:ahLst/>
                <a:cxnLst/>
                <a:rect l="l" t="t" r="r" b="b"/>
                <a:pathLst>
                  <a:path w="370713" h="1138682">
                    <a:moveTo>
                      <a:pt x="0" y="1138682"/>
                    </a:moveTo>
                    <a:lnTo>
                      <a:pt x="0" y="347980"/>
                    </a:lnTo>
                    <a:lnTo>
                      <a:pt x="370713" y="0"/>
                    </a:lnTo>
                    <a:lnTo>
                      <a:pt x="370713" y="1138555"/>
                    </a:lnTo>
                    <a:close/>
                  </a:path>
                </a:pathLst>
              </a:custGeom>
              <a:solidFill>
                <a:srgbClr val="63AD45"/>
              </a:solidFill>
            </p:spPr>
            <p:txBody>
              <a:bodyPr/>
              <a:lstStyle/>
              <a:p>
                <a:endParaRPr lang="en-GB"/>
              </a:p>
            </p:txBody>
          </p:sp>
          <p:sp>
            <p:nvSpPr>
              <p:cNvPr id="59" name="Freeform 59">
                <a:extLst>
                  <a:ext uri="{FF2B5EF4-FFF2-40B4-BE49-F238E27FC236}">
                    <a16:creationId xmlns:a16="http://schemas.microsoft.com/office/drawing/2014/main" id="{AE6030F9-6210-FF9B-4963-A693D2DB0306}"/>
                  </a:ext>
                </a:extLst>
              </p:cNvPr>
              <p:cNvSpPr/>
              <p:nvPr/>
            </p:nvSpPr>
            <p:spPr>
              <a:xfrm>
                <a:off x="63500" y="63500"/>
                <a:ext cx="3570859" cy="2455037"/>
              </a:xfrm>
              <a:custGeom>
                <a:avLst/>
                <a:gdLst/>
                <a:ahLst/>
                <a:cxnLst/>
                <a:rect l="l" t="t" r="r" b="b"/>
                <a:pathLst>
                  <a:path w="3570859" h="2455037">
                    <a:moveTo>
                      <a:pt x="1543304" y="2455037"/>
                    </a:moveTo>
                    <a:lnTo>
                      <a:pt x="900303" y="1350391"/>
                    </a:lnTo>
                    <a:lnTo>
                      <a:pt x="1210437" y="1350391"/>
                    </a:lnTo>
                    <a:cubicBezTo>
                      <a:pt x="1415161" y="1350391"/>
                      <a:pt x="1581150" y="1184402"/>
                      <a:pt x="1581150" y="979678"/>
                    </a:cubicBezTo>
                    <a:cubicBezTo>
                      <a:pt x="1581150" y="774954"/>
                      <a:pt x="1415161" y="608965"/>
                      <a:pt x="1210437" y="608965"/>
                    </a:cubicBezTo>
                    <a:lnTo>
                      <a:pt x="340487" y="608965"/>
                    </a:lnTo>
                    <a:lnTo>
                      <a:pt x="0" y="242062"/>
                    </a:lnTo>
                    <a:lnTo>
                      <a:pt x="1199134" y="242062"/>
                    </a:lnTo>
                    <a:cubicBezTo>
                      <a:pt x="1616964" y="242062"/>
                      <a:pt x="1955673" y="580771"/>
                      <a:pt x="1955673" y="998601"/>
                    </a:cubicBezTo>
                    <a:cubicBezTo>
                      <a:pt x="1955673" y="1301242"/>
                      <a:pt x="1765554" y="1577213"/>
                      <a:pt x="1492631" y="1663319"/>
                    </a:cubicBezTo>
                    <a:lnTo>
                      <a:pt x="1740027" y="2095627"/>
                    </a:lnTo>
                    <a:lnTo>
                      <a:pt x="2464689" y="2095627"/>
                    </a:lnTo>
                    <a:cubicBezTo>
                      <a:pt x="2872994" y="2095627"/>
                      <a:pt x="3203956" y="1764665"/>
                      <a:pt x="3203956" y="1356360"/>
                    </a:cubicBezTo>
                    <a:lnTo>
                      <a:pt x="3203956" y="1348232"/>
                    </a:lnTo>
                    <a:cubicBezTo>
                      <a:pt x="3203956" y="939927"/>
                      <a:pt x="2872994" y="608965"/>
                      <a:pt x="2464689" y="608965"/>
                    </a:cubicBezTo>
                    <a:lnTo>
                      <a:pt x="2610104" y="775335"/>
                    </a:lnTo>
                    <a:lnTo>
                      <a:pt x="2315083" y="775335"/>
                    </a:lnTo>
                    <a:lnTo>
                      <a:pt x="1985899" y="382016"/>
                    </a:lnTo>
                    <a:lnTo>
                      <a:pt x="2326386" y="0"/>
                    </a:lnTo>
                    <a:lnTo>
                      <a:pt x="2606294" y="0"/>
                    </a:lnTo>
                    <a:lnTo>
                      <a:pt x="2394458" y="249682"/>
                    </a:lnTo>
                    <a:lnTo>
                      <a:pt x="2468245" y="249682"/>
                    </a:lnTo>
                    <a:cubicBezTo>
                      <a:pt x="3077210" y="249682"/>
                      <a:pt x="3570859" y="743331"/>
                      <a:pt x="3570859" y="1352296"/>
                    </a:cubicBezTo>
                    <a:cubicBezTo>
                      <a:pt x="3570859" y="1961261"/>
                      <a:pt x="3077210" y="2454910"/>
                      <a:pt x="2468245" y="2454910"/>
                    </a:cubicBezTo>
                    <a:close/>
                  </a:path>
                </a:pathLst>
              </a:custGeom>
              <a:solidFill>
                <a:srgbClr val="63AD45"/>
              </a:solidFill>
            </p:spPr>
            <p:txBody>
              <a:bodyPr/>
              <a:lstStyle/>
              <a:p>
                <a:endParaRPr lang="en-GB"/>
              </a:p>
            </p:txBody>
          </p:sp>
        </p:grpSp>
        <p:sp>
          <p:nvSpPr>
            <p:cNvPr id="60" name="TextBox 60">
              <a:extLst>
                <a:ext uri="{FF2B5EF4-FFF2-40B4-BE49-F238E27FC236}">
                  <a16:creationId xmlns:a16="http://schemas.microsoft.com/office/drawing/2014/main" id="{FAE78667-6FAF-5393-69D7-B905E4632A14}"/>
                </a:ext>
              </a:extLst>
            </p:cNvPr>
            <p:cNvSpPr txBox="1"/>
            <p:nvPr/>
          </p:nvSpPr>
          <p:spPr>
            <a:xfrm>
              <a:off x="11355497" y="3550835"/>
              <a:ext cx="1809300" cy="134058"/>
            </a:xfrm>
            <a:prstGeom prst="rect">
              <a:avLst/>
            </a:prstGeom>
          </p:spPr>
          <p:txBody>
            <a:bodyPr lIns="0" tIns="0" rIns="0" bIns="0" rtlCol="0" anchor="t">
              <a:spAutoFit/>
            </a:bodyPr>
            <a:lstStyle/>
            <a:p>
              <a:pPr algn="l">
                <a:lnSpc>
                  <a:spcPts val="838"/>
                </a:lnSpc>
              </a:pPr>
              <a:r>
                <a:rPr lang="en-US" sz="599" b="1" spc="-11">
                  <a:solidFill>
                    <a:srgbClr val="000000"/>
                  </a:solidFill>
                  <a:latin typeface="Montserrat Bold"/>
                  <a:ea typeface="Montserrat Bold"/>
                  <a:cs typeface="Montserrat Bold"/>
                  <a:sym typeface="Montserrat Bold"/>
                </a:rPr>
                <a:t>WHERE GROWTH FINDS ITS ROOTS</a:t>
              </a:r>
            </a:p>
          </p:txBody>
        </p:sp>
        <p:sp>
          <p:nvSpPr>
            <p:cNvPr id="61" name="TextBox 61">
              <a:extLst>
                <a:ext uri="{FF2B5EF4-FFF2-40B4-BE49-F238E27FC236}">
                  <a16:creationId xmlns:a16="http://schemas.microsoft.com/office/drawing/2014/main" id="{37A9C8A5-C940-6970-7CA3-0217BD844A05}"/>
                </a:ext>
              </a:extLst>
            </p:cNvPr>
            <p:cNvSpPr txBox="1"/>
            <p:nvPr/>
          </p:nvSpPr>
          <p:spPr>
            <a:xfrm>
              <a:off x="0" y="559479"/>
              <a:ext cx="10451038" cy="2720669"/>
            </a:xfrm>
            <a:prstGeom prst="rect">
              <a:avLst/>
            </a:prstGeom>
          </p:spPr>
          <p:txBody>
            <a:bodyPr lIns="0" tIns="0" rIns="0" bIns="0" rtlCol="0" anchor="t">
              <a:spAutoFit/>
            </a:bodyPr>
            <a:lstStyle/>
            <a:p>
              <a:pPr algn="ctr">
                <a:lnSpc>
                  <a:spcPts val="4799"/>
                </a:lnSpc>
              </a:pPr>
              <a:r>
                <a:rPr lang="en-US" sz="2594" b="1" spc="-51" dirty="0">
                  <a:solidFill>
                    <a:srgbClr val="000000"/>
                  </a:solidFill>
                  <a:latin typeface="Poppins Bold"/>
                  <a:ea typeface="Poppins Bold"/>
                  <a:cs typeface="Poppins Bold"/>
                  <a:sym typeface="Poppins Bold"/>
                </a:rPr>
                <a:t>  Poster Competition</a:t>
              </a:r>
            </a:p>
            <a:p>
              <a:pPr algn="ctr">
                <a:lnSpc>
                  <a:spcPts val="6361"/>
                </a:lnSpc>
              </a:pPr>
              <a:r>
                <a:rPr lang="en-US" sz="3438" b="1" spc="-68" dirty="0">
                  <a:solidFill>
                    <a:srgbClr val="000000"/>
                  </a:solidFill>
                  <a:latin typeface="Poppins Bold"/>
                  <a:ea typeface="Poppins Bold"/>
                  <a:cs typeface="Poppins Bold"/>
                  <a:sym typeface="Poppins Bold"/>
                </a:rPr>
                <a:t>“</a:t>
              </a:r>
              <a:r>
                <a:rPr lang="en-US" sz="3438" b="1" spc="-68" dirty="0">
                  <a:solidFill>
                    <a:srgbClr val="52B351"/>
                  </a:solidFill>
                  <a:latin typeface="Poppins Bold"/>
                  <a:ea typeface="Poppins Bold"/>
                  <a:cs typeface="Poppins Bold"/>
                  <a:sym typeface="Poppins Bold"/>
                </a:rPr>
                <a:t>REWAA DHOFAR:</a:t>
              </a:r>
            </a:p>
            <a:p>
              <a:pPr algn="ctr">
                <a:lnSpc>
                  <a:spcPts val="5991"/>
                </a:lnSpc>
              </a:pPr>
              <a:r>
                <a:rPr lang="en-US" sz="3238" b="1" spc="-64" dirty="0">
                  <a:solidFill>
                    <a:srgbClr val="52B351"/>
                  </a:solidFill>
                  <a:latin typeface="Poppins Bold"/>
                  <a:ea typeface="Poppins Bold"/>
                  <a:cs typeface="Poppins Bold"/>
                  <a:sym typeface="Poppins Bold"/>
                </a:rPr>
                <a:t> Sustainable Development in Oman</a:t>
              </a:r>
              <a:r>
                <a:rPr lang="en-US" sz="3238" b="1" spc="-64" dirty="0">
                  <a:solidFill>
                    <a:srgbClr val="000000"/>
                  </a:solidFill>
                  <a:latin typeface="Poppins Bold"/>
                  <a:ea typeface="Poppins Bold"/>
                  <a:cs typeface="Poppins Bold"/>
                  <a:sym typeface="Poppins Bold"/>
                </a:rPr>
                <a:t>”</a:t>
              </a:r>
            </a:p>
          </p:txBody>
        </p:sp>
        <p:sp>
          <p:nvSpPr>
            <p:cNvPr id="62" name="Freeform 62">
              <a:extLst>
                <a:ext uri="{FF2B5EF4-FFF2-40B4-BE49-F238E27FC236}">
                  <a16:creationId xmlns:a16="http://schemas.microsoft.com/office/drawing/2014/main" id="{07E4669D-9C1E-75C2-60B1-3D691BF3810A}"/>
                </a:ext>
              </a:extLst>
            </p:cNvPr>
            <p:cNvSpPr/>
            <p:nvPr/>
          </p:nvSpPr>
          <p:spPr>
            <a:xfrm>
              <a:off x="10094587" y="22675"/>
              <a:ext cx="1837547" cy="1384602"/>
            </a:xfrm>
            <a:custGeom>
              <a:avLst/>
              <a:gdLst/>
              <a:ahLst/>
              <a:cxnLst/>
              <a:rect l="l" t="t" r="r" b="b"/>
              <a:pathLst>
                <a:path w="1837547" h="1384602">
                  <a:moveTo>
                    <a:pt x="0" y="0"/>
                  </a:moveTo>
                  <a:lnTo>
                    <a:pt x="1837547" y="0"/>
                  </a:lnTo>
                  <a:lnTo>
                    <a:pt x="1837547" y="1384602"/>
                  </a:lnTo>
                  <a:lnTo>
                    <a:pt x="0" y="13846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3" name="Freeform 63">
              <a:extLst>
                <a:ext uri="{FF2B5EF4-FFF2-40B4-BE49-F238E27FC236}">
                  <a16:creationId xmlns:a16="http://schemas.microsoft.com/office/drawing/2014/main" id="{FB58D48A-B3AE-3A27-8FB1-8B592378EB67}"/>
                </a:ext>
              </a:extLst>
            </p:cNvPr>
            <p:cNvSpPr/>
            <p:nvPr/>
          </p:nvSpPr>
          <p:spPr>
            <a:xfrm>
              <a:off x="11923286" y="0"/>
              <a:ext cx="1324789" cy="1407277"/>
            </a:xfrm>
            <a:custGeom>
              <a:avLst/>
              <a:gdLst/>
              <a:ahLst/>
              <a:cxnLst/>
              <a:rect l="l" t="t" r="r" b="b"/>
              <a:pathLst>
                <a:path w="1324789" h="1407277">
                  <a:moveTo>
                    <a:pt x="0" y="0"/>
                  </a:moveTo>
                  <a:lnTo>
                    <a:pt x="1324788" y="0"/>
                  </a:lnTo>
                  <a:lnTo>
                    <a:pt x="1324788" y="1407277"/>
                  </a:lnTo>
                  <a:lnTo>
                    <a:pt x="0" y="1407277"/>
                  </a:lnTo>
                  <a:lnTo>
                    <a:pt x="0" y="0"/>
                  </a:lnTo>
                  <a:close/>
                </a:path>
              </a:pathLst>
            </a:custGeom>
            <a:blipFill>
              <a:blip r:embed="rId5"/>
              <a:stretch>
                <a:fillRect l="-2595" t="-4209" b="-2228"/>
              </a:stretch>
            </a:blipFill>
          </p:spPr>
          <p:txBody>
            <a:bodyPr/>
            <a:lstStyle/>
            <a:p>
              <a:endParaRPr lang="en-GB"/>
            </a:p>
          </p:txBody>
        </p:sp>
      </p:grpSp>
      <p:grpSp>
        <p:nvGrpSpPr>
          <p:cNvPr id="64" name="Group 64">
            <a:extLst>
              <a:ext uri="{FF2B5EF4-FFF2-40B4-BE49-F238E27FC236}">
                <a16:creationId xmlns:a16="http://schemas.microsoft.com/office/drawing/2014/main" id="{FAC6408E-F1BA-60A7-5E36-48EAADD851C3}"/>
              </a:ext>
            </a:extLst>
          </p:cNvPr>
          <p:cNvGrpSpPr/>
          <p:nvPr/>
        </p:nvGrpSpPr>
        <p:grpSpPr>
          <a:xfrm>
            <a:off x="414491" y="20735000"/>
            <a:ext cx="919016" cy="649000"/>
            <a:chOff x="0" y="0"/>
            <a:chExt cx="1225354" cy="865333"/>
          </a:xfrm>
        </p:grpSpPr>
        <p:sp>
          <p:nvSpPr>
            <p:cNvPr id="65" name="TextBox 65">
              <a:extLst>
                <a:ext uri="{FF2B5EF4-FFF2-40B4-BE49-F238E27FC236}">
                  <a16:creationId xmlns:a16="http://schemas.microsoft.com/office/drawing/2014/main" id="{592CDF2D-13BE-6041-4462-21E2C4B93F5C}"/>
                </a:ext>
              </a:extLst>
            </p:cNvPr>
            <p:cNvSpPr txBox="1"/>
            <p:nvPr/>
          </p:nvSpPr>
          <p:spPr>
            <a:xfrm>
              <a:off x="234812" y="751202"/>
              <a:ext cx="261646" cy="114131"/>
            </a:xfrm>
            <a:prstGeom prst="rect">
              <a:avLst/>
            </a:prstGeom>
          </p:spPr>
          <p:txBody>
            <a:bodyPr lIns="0" tIns="0" rIns="0" bIns="0" rtlCol="0" anchor="t">
              <a:spAutoFit/>
            </a:bodyPr>
            <a:lstStyle/>
            <a:p>
              <a:pPr algn="l">
                <a:lnSpc>
                  <a:spcPts val="696"/>
                </a:lnSpc>
              </a:pPr>
              <a:r>
                <a:rPr lang="en-US" sz="497" spc="-9">
                  <a:solidFill>
                    <a:srgbClr val="63AD45"/>
                  </a:solidFill>
                  <a:latin typeface="Montserrat"/>
                  <a:ea typeface="Montserrat"/>
                  <a:cs typeface="Montserrat"/>
                  <a:sym typeface="Montserrat"/>
                </a:rPr>
                <a:t>EWAA</a:t>
              </a:r>
            </a:p>
          </p:txBody>
        </p:sp>
        <p:grpSp>
          <p:nvGrpSpPr>
            <p:cNvPr id="66" name="Group 66">
              <a:extLst>
                <a:ext uri="{FF2B5EF4-FFF2-40B4-BE49-F238E27FC236}">
                  <a16:creationId xmlns:a16="http://schemas.microsoft.com/office/drawing/2014/main" id="{A93FAC6B-DCDD-4B30-1AF8-C3B9398F4E4B}"/>
                </a:ext>
              </a:extLst>
            </p:cNvPr>
            <p:cNvGrpSpPr>
              <a:grpSpLocks noChangeAspect="1"/>
            </p:cNvGrpSpPr>
            <p:nvPr/>
          </p:nvGrpSpPr>
          <p:grpSpPr>
            <a:xfrm>
              <a:off x="0" y="0"/>
              <a:ext cx="1225354" cy="855587"/>
              <a:chOff x="0" y="0"/>
              <a:chExt cx="3697872" cy="2581986"/>
            </a:xfrm>
          </p:grpSpPr>
          <p:sp>
            <p:nvSpPr>
              <p:cNvPr id="67" name="Freeform 67">
                <a:extLst>
                  <a:ext uri="{FF2B5EF4-FFF2-40B4-BE49-F238E27FC236}">
                    <a16:creationId xmlns:a16="http://schemas.microsoft.com/office/drawing/2014/main" id="{AEBF1BF7-9519-0B44-ECCA-2897C9FBDC15}"/>
                  </a:ext>
                </a:extLst>
              </p:cNvPr>
              <p:cNvSpPr/>
              <p:nvPr/>
            </p:nvSpPr>
            <p:spPr>
              <a:xfrm>
                <a:off x="203454" y="1379855"/>
                <a:ext cx="370713" cy="1138682"/>
              </a:xfrm>
              <a:custGeom>
                <a:avLst/>
                <a:gdLst/>
                <a:ahLst/>
                <a:cxnLst/>
                <a:rect l="l" t="t" r="r" b="b"/>
                <a:pathLst>
                  <a:path w="370713" h="1138682">
                    <a:moveTo>
                      <a:pt x="0" y="1138682"/>
                    </a:moveTo>
                    <a:lnTo>
                      <a:pt x="0" y="347980"/>
                    </a:lnTo>
                    <a:lnTo>
                      <a:pt x="370713" y="0"/>
                    </a:lnTo>
                    <a:lnTo>
                      <a:pt x="370713" y="1138555"/>
                    </a:lnTo>
                    <a:close/>
                  </a:path>
                </a:pathLst>
              </a:custGeom>
              <a:solidFill>
                <a:srgbClr val="63AD45"/>
              </a:solidFill>
            </p:spPr>
            <p:txBody>
              <a:bodyPr/>
              <a:lstStyle/>
              <a:p>
                <a:endParaRPr lang="en-GB"/>
              </a:p>
            </p:txBody>
          </p:sp>
          <p:sp>
            <p:nvSpPr>
              <p:cNvPr id="68" name="Freeform 68">
                <a:extLst>
                  <a:ext uri="{FF2B5EF4-FFF2-40B4-BE49-F238E27FC236}">
                    <a16:creationId xmlns:a16="http://schemas.microsoft.com/office/drawing/2014/main" id="{1C2FE156-5418-B309-3F04-223AE54E409A}"/>
                  </a:ext>
                </a:extLst>
              </p:cNvPr>
              <p:cNvSpPr/>
              <p:nvPr/>
            </p:nvSpPr>
            <p:spPr>
              <a:xfrm>
                <a:off x="63500" y="63500"/>
                <a:ext cx="3570859" cy="2455037"/>
              </a:xfrm>
              <a:custGeom>
                <a:avLst/>
                <a:gdLst/>
                <a:ahLst/>
                <a:cxnLst/>
                <a:rect l="l" t="t" r="r" b="b"/>
                <a:pathLst>
                  <a:path w="3570859" h="2455037">
                    <a:moveTo>
                      <a:pt x="1543304" y="2455037"/>
                    </a:moveTo>
                    <a:lnTo>
                      <a:pt x="900303" y="1350391"/>
                    </a:lnTo>
                    <a:lnTo>
                      <a:pt x="1210437" y="1350391"/>
                    </a:lnTo>
                    <a:cubicBezTo>
                      <a:pt x="1415161" y="1350391"/>
                      <a:pt x="1581150" y="1184402"/>
                      <a:pt x="1581150" y="979678"/>
                    </a:cubicBezTo>
                    <a:cubicBezTo>
                      <a:pt x="1581150" y="774954"/>
                      <a:pt x="1415161" y="608965"/>
                      <a:pt x="1210437" y="608965"/>
                    </a:cubicBezTo>
                    <a:lnTo>
                      <a:pt x="340487" y="608965"/>
                    </a:lnTo>
                    <a:lnTo>
                      <a:pt x="0" y="242062"/>
                    </a:lnTo>
                    <a:lnTo>
                      <a:pt x="1199134" y="242062"/>
                    </a:lnTo>
                    <a:cubicBezTo>
                      <a:pt x="1616964" y="242062"/>
                      <a:pt x="1955673" y="580771"/>
                      <a:pt x="1955673" y="998601"/>
                    </a:cubicBezTo>
                    <a:cubicBezTo>
                      <a:pt x="1955673" y="1301242"/>
                      <a:pt x="1765554" y="1577213"/>
                      <a:pt x="1492631" y="1663319"/>
                    </a:cubicBezTo>
                    <a:lnTo>
                      <a:pt x="1740027" y="2095627"/>
                    </a:lnTo>
                    <a:lnTo>
                      <a:pt x="2464689" y="2095627"/>
                    </a:lnTo>
                    <a:cubicBezTo>
                      <a:pt x="2872994" y="2095627"/>
                      <a:pt x="3203956" y="1764665"/>
                      <a:pt x="3203956" y="1356360"/>
                    </a:cubicBezTo>
                    <a:lnTo>
                      <a:pt x="3203956" y="1348232"/>
                    </a:lnTo>
                    <a:cubicBezTo>
                      <a:pt x="3203956" y="939927"/>
                      <a:pt x="2872994" y="608965"/>
                      <a:pt x="2464689" y="608965"/>
                    </a:cubicBezTo>
                    <a:lnTo>
                      <a:pt x="2610104" y="775335"/>
                    </a:lnTo>
                    <a:lnTo>
                      <a:pt x="2315083" y="775335"/>
                    </a:lnTo>
                    <a:lnTo>
                      <a:pt x="1985899" y="382016"/>
                    </a:lnTo>
                    <a:lnTo>
                      <a:pt x="2326386" y="0"/>
                    </a:lnTo>
                    <a:lnTo>
                      <a:pt x="2606294" y="0"/>
                    </a:lnTo>
                    <a:lnTo>
                      <a:pt x="2394458" y="249682"/>
                    </a:lnTo>
                    <a:lnTo>
                      <a:pt x="2468245" y="249682"/>
                    </a:lnTo>
                    <a:cubicBezTo>
                      <a:pt x="3077210" y="249682"/>
                      <a:pt x="3570859" y="743331"/>
                      <a:pt x="3570859" y="1352296"/>
                    </a:cubicBezTo>
                    <a:cubicBezTo>
                      <a:pt x="3570859" y="1961261"/>
                      <a:pt x="3077210" y="2454910"/>
                      <a:pt x="2468245" y="2454910"/>
                    </a:cubicBezTo>
                    <a:close/>
                  </a:path>
                </a:pathLst>
              </a:custGeom>
              <a:solidFill>
                <a:srgbClr val="63AD45"/>
              </a:solidFill>
            </p:spPr>
            <p:txBody>
              <a:bodyPr/>
              <a:lstStyle/>
              <a:p>
                <a:endParaRPr lang="en-GB"/>
              </a:p>
            </p:txBody>
          </p:sp>
        </p:grpSp>
      </p:grpSp>
      <p:sp>
        <p:nvSpPr>
          <p:cNvPr id="69" name="TextBox 69">
            <a:extLst>
              <a:ext uri="{FF2B5EF4-FFF2-40B4-BE49-F238E27FC236}">
                <a16:creationId xmlns:a16="http://schemas.microsoft.com/office/drawing/2014/main" id="{EADBBDBF-C140-70F7-7123-E4357AB84399}"/>
              </a:ext>
            </a:extLst>
          </p:cNvPr>
          <p:cNvSpPr txBox="1"/>
          <p:nvPr/>
        </p:nvSpPr>
        <p:spPr>
          <a:xfrm>
            <a:off x="12439833" y="20882891"/>
            <a:ext cx="4362893" cy="344303"/>
          </a:xfrm>
          <a:prstGeom prst="rect">
            <a:avLst/>
          </a:prstGeom>
        </p:spPr>
        <p:txBody>
          <a:bodyPr lIns="0" tIns="0" rIns="0" bIns="0" rtlCol="0" anchor="t">
            <a:spAutoFit/>
          </a:bodyPr>
          <a:lstStyle/>
          <a:p>
            <a:pPr algn="l">
              <a:lnSpc>
                <a:spcPts val="2828"/>
              </a:lnSpc>
            </a:pPr>
            <a:r>
              <a:rPr lang="en-US" sz="1616" b="1">
                <a:solidFill>
                  <a:srgbClr val="63AD45"/>
                </a:solidFill>
                <a:latin typeface="Poppins Bold"/>
                <a:ea typeface="Poppins Bold"/>
                <a:cs typeface="Poppins Bold"/>
                <a:sym typeface="Poppins Bold"/>
              </a:rPr>
              <a:t>www.du.edu.om</a:t>
            </a:r>
          </a:p>
        </p:txBody>
      </p:sp>
      <p:sp>
        <p:nvSpPr>
          <p:cNvPr id="72" name="TextBox 47">
            <a:extLst>
              <a:ext uri="{FF2B5EF4-FFF2-40B4-BE49-F238E27FC236}">
                <a16:creationId xmlns:a16="http://schemas.microsoft.com/office/drawing/2014/main" id="{60ACBC77-DDBB-CAE0-FB19-8A66EF68D651}"/>
              </a:ext>
            </a:extLst>
          </p:cNvPr>
          <p:cNvSpPr txBox="1"/>
          <p:nvPr/>
        </p:nvSpPr>
        <p:spPr>
          <a:xfrm>
            <a:off x="265270" y="13613190"/>
            <a:ext cx="4301584" cy="433196"/>
          </a:xfrm>
          <a:prstGeom prst="rect">
            <a:avLst/>
          </a:prstGeom>
        </p:spPr>
        <p:txBody>
          <a:bodyPr wrap="square" lIns="0" tIns="0" rIns="0" bIns="0" rtlCol="0" anchor="t">
            <a:spAutoFit/>
          </a:bodyPr>
          <a:lstStyle/>
          <a:p>
            <a:pPr algn="l">
              <a:lnSpc>
                <a:spcPts val="3779"/>
              </a:lnSpc>
            </a:pPr>
            <a:r>
              <a:rPr lang="en-US" sz="2000" b="1" dirty="0">
                <a:solidFill>
                  <a:srgbClr val="000000"/>
                </a:solidFill>
                <a:latin typeface="Telegraf Bold"/>
                <a:ea typeface="Telegraf Bold"/>
                <a:cs typeface="Telegraf Bold"/>
                <a:sym typeface="Telegraf Bold"/>
              </a:rPr>
              <a:t>Keywords:                   </a:t>
            </a:r>
            <a:r>
              <a:rPr lang="en-US" sz="1400" b="1" dirty="0">
                <a:solidFill>
                  <a:srgbClr val="63AD45"/>
                </a:solidFill>
                <a:latin typeface="Telegraf Bold"/>
                <a:ea typeface="Telegraf Bold"/>
                <a:cs typeface="Telegraf Bold"/>
                <a:sym typeface="Telegraf Bold"/>
              </a:rPr>
              <a:t>(5 to 8 Keywords) </a:t>
            </a:r>
          </a:p>
        </p:txBody>
      </p:sp>
      <p:graphicFrame>
        <p:nvGraphicFramePr>
          <p:cNvPr id="75" name="Chart 74">
            <a:extLst>
              <a:ext uri="{FF2B5EF4-FFF2-40B4-BE49-F238E27FC236}">
                <a16:creationId xmlns:a16="http://schemas.microsoft.com/office/drawing/2014/main" id="{35FEEC89-21CE-3FD8-6095-F8FDE401F6BF}"/>
              </a:ext>
            </a:extLst>
          </p:cNvPr>
          <p:cNvGraphicFramePr/>
          <p:nvPr/>
        </p:nvGraphicFramePr>
        <p:xfrm>
          <a:off x="267359" y="11115512"/>
          <a:ext cx="4170529" cy="2637130"/>
        </p:xfrm>
        <a:graphic>
          <a:graphicData uri="http://schemas.openxmlformats.org/drawingml/2006/chart">
            <c:chart xmlns:c="http://schemas.openxmlformats.org/drawingml/2006/chart" xmlns:r="http://schemas.openxmlformats.org/officeDocument/2006/relationships" r:id="rId6"/>
          </a:graphicData>
        </a:graphic>
      </p:graphicFrame>
      <p:sp>
        <p:nvSpPr>
          <p:cNvPr id="73" name="Freeform 27">
            <a:extLst>
              <a:ext uri="{FF2B5EF4-FFF2-40B4-BE49-F238E27FC236}">
                <a16:creationId xmlns:a16="http://schemas.microsoft.com/office/drawing/2014/main" id="{06723980-173C-D5E9-9EA7-C4C6153FA9BB}"/>
              </a:ext>
            </a:extLst>
          </p:cNvPr>
          <p:cNvSpPr/>
          <p:nvPr/>
        </p:nvSpPr>
        <p:spPr>
          <a:xfrm>
            <a:off x="242327" y="5398368"/>
            <a:ext cx="279055" cy="346658"/>
          </a:xfrm>
          <a:custGeom>
            <a:avLst/>
            <a:gdLst/>
            <a:ahLst/>
            <a:cxnLst/>
            <a:rect l="l" t="t" r="r" b="b"/>
            <a:pathLst>
              <a:path w="245872" h="305436">
                <a:moveTo>
                  <a:pt x="244348" y="0"/>
                </a:moveTo>
                <a:lnTo>
                  <a:pt x="134112" y="0"/>
                </a:lnTo>
                <a:lnTo>
                  <a:pt x="0" y="150495"/>
                </a:lnTo>
                <a:lnTo>
                  <a:pt x="129667" y="305436"/>
                </a:lnTo>
                <a:lnTo>
                  <a:pt x="245872" y="305436"/>
                </a:lnTo>
                <a:lnTo>
                  <a:pt x="117602" y="146177"/>
                </a:lnTo>
                <a:close/>
              </a:path>
            </a:pathLst>
          </a:custGeom>
          <a:solidFill>
            <a:srgbClr val="65AE45"/>
          </a:solidFill>
        </p:spPr>
        <p:txBody>
          <a:bodyPr/>
          <a:lstStyle/>
          <a:p>
            <a:endParaRPr lang="en-GB"/>
          </a:p>
        </p:txBody>
      </p:sp>
      <p:grpSp>
        <p:nvGrpSpPr>
          <p:cNvPr id="74" name="Group 22">
            <a:extLst>
              <a:ext uri="{FF2B5EF4-FFF2-40B4-BE49-F238E27FC236}">
                <a16:creationId xmlns:a16="http://schemas.microsoft.com/office/drawing/2014/main" id="{61F6BCF1-0DDA-5264-8C62-FFCF9F7031F4}"/>
              </a:ext>
            </a:extLst>
          </p:cNvPr>
          <p:cNvGrpSpPr>
            <a:grpSpLocks noChangeAspect="1"/>
          </p:cNvGrpSpPr>
          <p:nvPr/>
        </p:nvGrpSpPr>
        <p:grpSpPr>
          <a:xfrm flipV="1">
            <a:off x="12837855" y="3504993"/>
            <a:ext cx="1837175" cy="2257175"/>
            <a:chOff x="0" y="0"/>
            <a:chExt cx="5168608" cy="6350216"/>
          </a:xfrm>
        </p:grpSpPr>
        <p:sp>
          <p:nvSpPr>
            <p:cNvPr id="80" name="Freeform 23">
              <a:extLst>
                <a:ext uri="{FF2B5EF4-FFF2-40B4-BE49-F238E27FC236}">
                  <a16:creationId xmlns:a16="http://schemas.microsoft.com/office/drawing/2014/main" id="{F8FA4F70-C596-EF07-A085-A082B142F0C2}"/>
                </a:ext>
              </a:extLst>
            </p:cNvPr>
            <p:cNvSpPr/>
            <p:nvPr/>
          </p:nvSpPr>
          <p:spPr>
            <a:xfrm>
              <a:off x="0" y="367157"/>
              <a:ext cx="5168646" cy="5983097"/>
            </a:xfrm>
            <a:custGeom>
              <a:avLst/>
              <a:gdLst/>
              <a:ahLst/>
              <a:cxnLst/>
              <a:rect l="l" t="t" r="r" b="b"/>
              <a:pathLst>
                <a:path w="5168646" h="5983097">
                  <a:moveTo>
                    <a:pt x="2477389" y="0"/>
                  </a:moveTo>
                  <a:lnTo>
                    <a:pt x="7366" y="2753233"/>
                  </a:lnTo>
                  <a:lnTo>
                    <a:pt x="0" y="2761488"/>
                  </a:lnTo>
                  <a:lnTo>
                    <a:pt x="7112" y="2769870"/>
                  </a:lnTo>
                  <a:lnTo>
                    <a:pt x="2709418" y="5978525"/>
                  </a:lnTo>
                  <a:lnTo>
                    <a:pt x="2713228" y="5983097"/>
                  </a:lnTo>
                  <a:lnTo>
                    <a:pt x="5168646" y="5983097"/>
                  </a:lnTo>
                  <a:lnTo>
                    <a:pt x="5151882" y="5962396"/>
                  </a:lnTo>
                  <a:lnTo>
                    <a:pt x="2486279" y="2672842"/>
                  </a:lnTo>
                  <a:lnTo>
                    <a:pt x="4818507" y="0"/>
                  </a:lnTo>
                  <a:lnTo>
                    <a:pt x="4784852" y="0"/>
                  </a:lnTo>
                  <a:lnTo>
                    <a:pt x="2460117" y="2664206"/>
                  </a:lnTo>
                  <a:lnTo>
                    <a:pt x="2453132" y="2672207"/>
                  </a:lnTo>
                  <a:lnTo>
                    <a:pt x="2459863" y="2680462"/>
                  </a:lnTo>
                  <a:lnTo>
                    <a:pt x="5115433" y="5957570"/>
                  </a:lnTo>
                  <a:lnTo>
                    <a:pt x="2725039" y="5957570"/>
                  </a:lnTo>
                  <a:lnTo>
                    <a:pt x="33655" y="2761869"/>
                  </a:lnTo>
                  <a:lnTo>
                    <a:pt x="2511425" y="0"/>
                  </a:lnTo>
                  <a:close/>
                </a:path>
              </a:pathLst>
            </a:custGeom>
            <a:solidFill>
              <a:srgbClr val="D4E4C6"/>
            </a:solidFill>
          </p:spPr>
          <p:txBody>
            <a:bodyPr/>
            <a:lstStyle/>
            <a:p>
              <a:endParaRPr lang="en-GB" dirty="0"/>
            </a:p>
          </p:txBody>
        </p:sp>
      </p:grpSp>
    </p:spTree>
    <p:extLst>
      <p:ext uri="{BB962C8B-B14F-4D97-AF65-F5344CB8AC3E}">
        <p14:creationId xmlns:p14="http://schemas.microsoft.com/office/powerpoint/2010/main" val="1204209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943</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Montserrat Bold</vt:lpstr>
      <vt:lpstr>Poppins Semi-Bold</vt:lpstr>
      <vt:lpstr>Yasmin Bold</vt:lpstr>
      <vt:lpstr>Staatliches</vt:lpstr>
      <vt:lpstr>Poppins Bold</vt:lpstr>
      <vt:lpstr>Poppins Medium</vt:lpstr>
      <vt:lpstr>Arial</vt:lpstr>
      <vt:lpstr>Telegraf</vt:lpstr>
      <vt:lpstr>Montserrat</vt:lpstr>
      <vt:lpstr>Telegraf 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Competition “REWAA Dhofar: Sustainable Development in Oman”</dc:title>
  <dc:creator>LAMIAA</dc:creator>
  <cp:lastModifiedBy>Mahmoud Zakria</cp:lastModifiedBy>
  <cp:revision>6</cp:revision>
  <dcterms:created xsi:type="dcterms:W3CDTF">2006-08-16T00:00:00Z</dcterms:created>
  <dcterms:modified xsi:type="dcterms:W3CDTF">2025-01-18T11:59:20Z</dcterms:modified>
  <dc:identifier>DAGcdCeGk6k</dc:identifier>
</cp:coreProperties>
</file>